
<file path=[Content_Types].xml><?xml version="1.0" encoding="utf-8"?>
<Types xmlns="http://schemas.openxmlformats.org/package/2006/content-types">
  <Override PartName="/ppt/slides/slide6.xml" ContentType="application/vnd.openxmlformats-officedocument.presentationml.slide+xml"/>
  <Override PartName="/ppt/slideLayouts/slideLayout8.xml" ContentType="application/vnd.openxmlformats-officedocument.presentationml.slideLayout+xml"/>
  <Override PartName="/ppt/slideMasters/slideMaster1.xml" ContentType="application/vnd.openxmlformats-officedocument.presentationml.slideMaster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presProps.xml" ContentType="application/vnd.openxmlformats-officedocument.presentationml.presProps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theme/theme2.xml" ContentType="application/vnd.openxmlformats-officedocument.theme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24.xml" ContentType="application/vnd.openxmlformats-officedocument.presentationml.slide+xml"/>
  <Override PartName="/ppt/slides/slide25.xml" ContentType="application/vnd.openxmlformats-officedocument.presentationml.slide+xml"/>
  <Override PartName="/ppt/theme/theme1.xml" ContentType="application/vnd.openxmlformats-officedocument.theme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Default Extension="emf" ContentType="image/x-emf"/>
  <Default Extension="jpeg" ContentType="image/jpe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22.xml" ContentType="application/vnd.openxmlformats-officedocument.presentationml.slide+xml"/>
  <Override PartName="/ppt/slides/slide23.xml" ContentType="application/vnd.openxmlformats-officedocument.presentationml.slide+xml"/>
  <Override PartName="/ppt/notesMasters/notesMaster1.xml" ContentType="application/vnd.openxmlformats-officedocument.presentationml.notesMaster+xml"/>
  <Override PartName="/ppt/slideLayouts/slideLayout1.xml" ContentType="application/vnd.openxmlformats-officedocument.presentationml.slideLayout+xml"/>
  <Default Extension="docx" ContentType="application/vnd.openxmlformats-officedocument.wordprocessingml.document"/>
  <Override PartName="/docProps/app.xml" ContentType="application/vnd.openxmlformats-officedocument.extended-properties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20.xml" ContentType="application/vnd.openxmlformats-officedocument.presentationml.slide+xml"/>
  <Override PartName="/ppt/slides/slide21.xml" ContentType="application/vnd.openxmlformats-officedocument.presentationml.slide+xml"/>
  <Override PartName="/ppt/tableStyles.xml" ContentType="application/vnd.openxmlformats-officedocument.presentationml.tableStyles+xml"/>
  <Override PartName="/ppt/slideLayouts/slideLayout11.xml" ContentType="application/vnd.openxmlformats-officedocument.presentationml.slideLayout+xml"/>
  <Override PartName="/ppt/slideLayouts/slideLayout10.xml" ContentType="application/vnd.openxmlformats-officedocument.presentationml.slideLayout+xml"/>
  <Default Extension="vml" ContentType="application/vnd.openxmlformats-officedocument.vmlDrawing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viewProps.xml" ContentType="application/vnd.openxmlformats-officedocument.presentationml.viewProps+xml"/>
  <Override PartName="/ppt/slideLayouts/slideLayout9.xml" ContentType="application/vnd.openxmlformats-officedocument.presentationml.slideLayout+xml"/>
  <Override PartName="/docProps/core.xml" ContentType="application/vnd.openxmlformats-package.core-properties+xml"/>
  <Override PartName="/ppt/slides/slide5.xml" ContentType="application/vnd.openxmlformats-officedocument.presentationml.slide+xml"/>
  <Override PartName="/ppt/slides/slide19.xml" ContentType="application/vnd.openxmlformats-officedocument.presentationml.slide+xml"/>
  <Override PartName="/ppt/slideLayouts/slideLayout7.xml" ContentType="application/vnd.openxmlformats-officedocument.presentationml.slideLayout+xml"/>
  <Default Extension="png" ContentType="image/png"/>
  <Override PartName="/ppt/notesSlides/notesSlide1.xml" ContentType="application/vnd.openxmlformats-officedocument.presentationml.notesSlide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48" r:id="rId1"/>
  </p:sldMasterIdLst>
  <p:notesMasterIdLst>
    <p:notesMasterId r:id="rId27"/>
  </p:notesMasterIdLst>
  <p:sldIdLst>
    <p:sldId id="256" r:id="rId2"/>
    <p:sldId id="257" r:id="rId3"/>
    <p:sldId id="258" r:id="rId4"/>
    <p:sldId id="286" r:id="rId5"/>
    <p:sldId id="260" r:id="rId6"/>
    <p:sldId id="262" r:id="rId7"/>
    <p:sldId id="263" r:id="rId8"/>
    <p:sldId id="264" r:id="rId9"/>
    <p:sldId id="282" r:id="rId10"/>
    <p:sldId id="267" r:id="rId11"/>
    <p:sldId id="273" r:id="rId12"/>
    <p:sldId id="266" r:id="rId13"/>
    <p:sldId id="268" r:id="rId14"/>
    <p:sldId id="279" r:id="rId15"/>
    <p:sldId id="283" r:id="rId16"/>
    <p:sldId id="284" r:id="rId17"/>
    <p:sldId id="285" r:id="rId18"/>
    <p:sldId id="269" r:id="rId19"/>
    <p:sldId id="287" r:id="rId20"/>
    <p:sldId id="271" r:id="rId21"/>
    <p:sldId id="275" r:id="rId22"/>
    <p:sldId id="276" r:id="rId23"/>
    <p:sldId id="277" r:id="rId24"/>
    <p:sldId id="278" r:id="rId25"/>
    <p:sldId id="272" r:id="rId26"/>
  </p:sldIdLst>
  <p:sldSz cx="9144000" cy="6858000" type="screen4x3"/>
  <p:notesSz cx="6858000" cy="9144000"/>
  <p:defaultTextStyle>
    <a:defPPr>
      <a:defRPr lang="en-U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/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>
    <p:restoredLeft sz="15620"/>
    <p:restoredTop sz="94660"/>
  </p:normalViewPr>
  <p:slideViewPr>
    <p:cSldViewPr>
      <p:cViewPr>
        <p:scale>
          <a:sx n="80" d="100"/>
          <a:sy n="80" d="100"/>
        </p:scale>
        <p:origin x="-2514" y="-1332"/>
      </p:cViewPr>
      <p:guideLst>
        <p:guide orient="horz" pos="2160"/>
        <p:guide pos="2880"/>
      </p:guideLst>
    </p:cSldViewPr>
  </p:slideViewPr>
  <p:notesTextViewPr>
    <p:cViewPr>
      <p:scale>
        <a:sx n="100" d="100"/>
        <a:sy n="100" d="100"/>
      </p:scale>
      <p:origin x="0" y="0"/>
    </p:cViewPr>
  </p:notesTextViewPr>
  <p:gridSpacing cx="78028800" cy="780288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slide" Target="slides/slide12.xml"/><Relationship Id="rId18" Type="http://schemas.openxmlformats.org/officeDocument/2006/relationships/slide" Target="slides/slide17.xml"/><Relationship Id="rId26" Type="http://schemas.openxmlformats.org/officeDocument/2006/relationships/slide" Target="slides/slide25.xml"/><Relationship Id="rId3" Type="http://schemas.openxmlformats.org/officeDocument/2006/relationships/slide" Target="slides/slide2.xml"/><Relationship Id="rId21" Type="http://schemas.openxmlformats.org/officeDocument/2006/relationships/slide" Target="slides/slide20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slide" Target="slides/slide16.xml"/><Relationship Id="rId25" Type="http://schemas.openxmlformats.org/officeDocument/2006/relationships/slide" Target="slides/slide24.xml"/><Relationship Id="rId2" Type="http://schemas.openxmlformats.org/officeDocument/2006/relationships/slide" Target="slides/slide1.xml"/><Relationship Id="rId16" Type="http://schemas.openxmlformats.org/officeDocument/2006/relationships/slide" Target="slides/slide15.xml"/><Relationship Id="rId20" Type="http://schemas.openxmlformats.org/officeDocument/2006/relationships/slide" Target="slides/slide19.xml"/><Relationship Id="rId29" Type="http://schemas.openxmlformats.org/officeDocument/2006/relationships/viewProps" Target="viewProps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24" Type="http://schemas.openxmlformats.org/officeDocument/2006/relationships/slide" Target="slides/slide23.xml"/><Relationship Id="rId5" Type="http://schemas.openxmlformats.org/officeDocument/2006/relationships/slide" Target="slides/slide4.xml"/><Relationship Id="rId15" Type="http://schemas.openxmlformats.org/officeDocument/2006/relationships/slide" Target="slides/slide14.xml"/><Relationship Id="rId23" Type="http://schemas.openxmlformats.org/officeDocument/2006/relationships/slide" Target="slides/slide22.xml"/><Relationship Id="rId28" Type="http://schemas.openxmlformats.org/officeDocument/2006/relationships/presProps" Target="presProps.xml"/><Relationship Id="rId10" Type="http://schemas.openxmlformats.org/officeDocument/2006/relationships/slide" Target="slides/slide9.xml"/><Relationship Id="rId19" Type="http://schemas.openxmlformats.org/officeDocument/2006/relationships/slide" Target="slides/slide18.xml"/><Relationship Id="rId31" Type="http://schemas.openxmlformats.org/officeDocument/2006/relationships/tableStyles" Target="tableStyles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Relationship Id="rId22" Type="http://schemas.openxmlformats.org/officeDocument/2006/relationships/slide" Target="slides/slide21.xml"/><Relationship Id="rId27" Type="http://schemas.openxmlformats.org/officeDocument/2006/relationships/notesMaster" Target="notesMasters/notesMaster1.xml"/><Relationship Id="rId30" Type="http://schemas.openxmlformats.org/officeDocument/2006/relationships/theme" Target="theme/theme1.xml"/></Relationships>
</file>

<file path=ppt/drawings/_rels/vmlDrawing1.vml.rels><?xml version="1.0" encoding="UTF-8" standalone="yes"?>
<Relationships xmlns="http://schemas.openxmlformats.org/package/2006/relationships"><Relationship Id="rId2" Type="http://schemas.openxmlformats.org/officeDocument/2006/relationships/image" Target="../media/image3.emf"/><Relationship Id="rId1" Type="http://schemas.openxmlformats.org/officeDocument/2006/relationships/image" Target="../media/image2.emf"/></Relationships>
</file>

<file path=ppt/drawings/_rels/vmlDrawing2.vml.rels><?xml version="1.0" encoding="UTF-8" standalone="yes"?>
<Relationships xmlns="http://schemas.openxmlformats.org/package/2006/relationships"><Relationship Id="rId3" Type="http://schemas.openxmlformats.org/officeDocument/2006/relationships/image" Target="../media/image14.emf"/><Relationship Id="rId2" Type="http://schemas.openxmlformats.org/officeDocument/2006/relationships/image" Target="../media/image13.emf"/><Relationship Id="rId1" Type="http://schemas.openxmlformats.org/officeDocument/2006/relationships/image" Target="../media/image12.emf"/></Relationships>
</file>

<file path=ppt/drawings/_rels/vmlDrawing3.vml.rels><?xml version="1.0" encoding="UTF-8" standalone="yes"?>
<Relationships xmlns="http://schemas.openxmlformats.org/package/2006/relationships"><Relationship Id="rId1" Type="http://schemas.openxmlformats.org/officeDocument/2006/relationships/image" Target="../media/image15.emf"/></Relationships>
</file>

<file path=ppt/drawings/_rels/vmlDrawing4.vml.rels><?xml version="1.0" encoding="UTF-8" standalone="yes"?>
<Relationships xmlns="http://schemas.openxmlformats.org/package/2006/relationships"><Relationship Id="rId1" Type="http://schemas.openxmlformats.org/officeDocument/2006/relationships/image" Target="../media/image17.emf"/></Relationships>
</file>

<file path=ppt/drawings/_rels/vmlDrawing5.vml.rels><?xml version="1.0" encoding="UTF-8" standalone="yes"?>
<Relationships xmlns="http://schemas.openxmlformats.org/package/2006/relationships"><Relationship Id="rId3" Type="http://schemas.openxmlformats.org/officeDocument/2006/relationships/image" Target="../media/image20.emf"/><Relationship Id="rId2" Type="http://schemas.openxmlformats.org/officeDocument/2006/relationships/image" Target="../media/image19.emf"/><Relationship Id="rId1" Type="http://schemas.openxmlformats.org/officeDocument/2006/relationships/image" Target="../media/image18.emf"/><Relationship Id="rId4" Type="http://schemas.openxmlformats.org/officeDocument/2006/relationships/image" Target="../media/image21.emf"/></Relationships>
</file>

<file path=ppt/drawings/_rels/vmlDrawing6.vml.rels><?xml version="1.0" encoding="UTF-8" standalone="yes"?>
<Relationships xmlns="http://schemas.openxmlformats.org/package/2006/relationships"><Relationship Id="rId1" Type="http://schemas.openxmlformats.org/officeDocument/2006/relationships/image" Target="../media/image22.emf"/></Relationships>
</file>

<file path=ppt/drawings/_rels/vmlDrawing7.vml.rels><?xml version="1.0" encoding="UTF-8" standalone="yes"?>
<Relationships xmlns="http://schemas.openxmlformats.org/package/2006/relationships"><Relationship Id="rId3" Type="http://schemas.openxmlformats.org/officeDocument/2006/relationships/image" Target="../media/image25.emf"/><Relationship Id="rId2" Type="http://schemas.openxmlformats.org/officeDocument/2006/relationships/image" Target="../media/image24.emf"/><Relationship Id="rId1" Type="http://schemas.openxmlformats.org/officeDocument/2006/relationships/image" Target="../media/image23.emf"/></Relationships>
</file>

<file path=ppt/drawings/_rels/vmlDrawing8.vml.rels><?xml version="1.0" encoding="UTF-8" standalone="yes"?>
<Relationships xmlns="http://schemas.openxmlformats.org/package/2006/relationships"><Relationship Id="rId1" Type="http://schemas.openxmlformats.org/officeDocument/2006/relationships/image" Target="../media/image15.emf"/></Relationships>
</file>

<file path=ppt/drawings/_rels/vmlDrawing9.vml.rels><?xml version="1.0" encoding="UTF-8" standalone="yes"?>
<Relationships xmlns="http://schemas.openxmlformats.org/package/2006/relationships"><Relationship Id="rId3" Type="http://schemas.openxmlformats.org/officeDocument/2006/relationships/image" Target="../media/image28.emf"/><Relationship Id="rId2" Type="http://schemas.openxmlformats.org/officeDocument/2006/relationships/image" Target="../media/image27.emf"/><Relationship Id="rId1" Type="http://schemas.openxmlformats.org/officeDocument/2006/relationships/image" Target="../media/image26.emf"/><Relationship Id="rId4" Type="http://schemas.openxmlformats.org/officeDocument/2006/relationships/image" Target="../media/image29.emf"/></Relationships>
</file>

<file path=ppt/drawings/_rels/vmlDrawing10.vml.rels><?xml version="1.0" encoding="UTF-8" standalone="yes"?>
<Relationships xmlns="http://schemas.openxmlformats.org/package/2006/relationships"><Relationship Id="rId2" Type="http://schemas.openxmlformats.org/officeDocument/2006/relationships/image" Target="../media/image31.emf"/><Relationship Id="rId1" Type="http://schemas.openxmlformats.org/officeDocument/2006/relationships/image" Target="../media/image30.emf"/></Relationships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292DE84A-F382-4E76-BBF2-ED3D4CDEDAF8}" type="datetimeFigureOut">
              <a:rPr lang="en-US" smtClean="0"/>
              <a:pPr/>
              <a:t>10/22/2012</a:t>
            </a:fld>
            <a:endParaRPr lang="en-US"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1143000" y="685800"/>
            <a:ext cx="4572000" cy="34290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en-US"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C4CD7EF1-7D70-4125-A240-585F928E12C4}" type="slidenum">
              <a:rPr lang="en-US" smtClean="0"/>
              <a:pPr/>
              <a:t>‹#›</a:t>
            </a:fld>
            <a:endParaRPr lang="en-US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3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>
            <a:normAutofit/>
          </a:bodyPr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C4CD7EF1-7D70-4125-A240-585F928E12C4}" type="slidenum">
              <a:rPr lang="en-US" smtClean="0"/>
              <a:pPr/>
              <a:t>23</a:t>
            </a:fld>
            <a:endParaRPr lang="en-US"/>
          </a:p>
        </p:txBody>
      </p:sp>
    </p:spTree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685800" y="2130425"/>
            <a:ext cx="7772400" cy="1470025"/>
          </a:xfrm>
        </p:spPr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371600" y="3886200"/>
            <a:ext cx="6400800" cy="1752600"/>
          </a:xfrm>
        </p:spPr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en-US" smtClean="0"/>
              <a:t>Click to edit Master subtitle style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0237A9B-D877-41E8-8DF4-7297080C25C0}" type="datetimeFigureOut">
              <a:rPr lang="en-US" smtClean="0"/>
              <a:pPr/>
              <a:t>10/22/2012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1AD727F-7F82-4E7F-85B6-0A9466041B03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0237A9B-D877-41E8-8DF4-7297080C25C0}" type="datetimeFigureOut">
              <a:rPr lang="en-US" smtClean="0"/>
              <a:pPr/>
              <a:t>10/22/2012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1AD727F-7F82-4E7F-85B6-0A9466041B03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722313" y="4406900"/>
            <a:ext cx="77724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0237A9B-D877-41E8-8DF4-7297080C25C0}" type="datetimeFigureOut">
              <a:rPr lang="en-US" smtClean="0"/>
              <a:pPr/>
              <a:t>10/22/2012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1AD727F-7F82-4E7F-85B6-0A9466041B03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457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648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0237A9B-D877-41E8-8DF4-7297080C25C0}" type="datetimeFigureOut">
              <a:rPr lang="en-US" smtClean="0"/>
              <a:pPr/>
              <a:t>10/22/2012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1AD727F-7F82-4E7F-85B6-0A9466041B03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645025" y="1535113"/>
            <a:ext cx="404177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4645025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0237A9B-D877-41E8-8DF4-7297080C25C0}" type="datetimeFigureOut">
              <a:rPr lang="en-US" smtClean="0"/>
              <a:pPr/>
              <a:t>10/22/2012</a:t>
            </a:fld>
            <a:endParaRPr lang="en-US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1AD727F-7F82-4E7F-85B6-0A9466041B03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0237A9B-D877-41E8-8DF4-7297080C25C0}" type="datetimeFigureOut">
              <a:rPr lang="en-US" smtClean="0"/>
              <a:pPr/>
              <a:t>10/22/2012</a:t>
            </a:fld>
            <a:endParaRPr lang="en-US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1AD727F-7F82-4E7F-85B6-0A9466041B03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0237A9B-D877-41E8-8DF4-7297080C25C0}" type="datetimeFigureOut">
              <a:rPr lang="en-US" smtClean="0"/>
              <a:pPr/>
              <a:t>10/22/2012</a:t>
            </a:fld>
            <a:endParaRPr lang="en-US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1AD727F-7F82-4E7F-85B6-0A9466041B03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3008313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575050" y="273050"/>
            <a:ext cx="5111750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457200" y="1435100"/>
            <a:ext cx="3008313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0237A9B-D877-41E8-8DF4-7297080C25C0}" type="datetimeFigureOut">
              <a:rPr lang="en-US" smtClean="0"/>
              <a:pPr/>
              <a:t>10/22/2012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1AD727F-7F82-4E7F-85B6-0A9466041B03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0237A9B-D877-41E8-8DF4-7297080C25C0}" type="datetimeFigureOut">
              <a:rPr lang="en-US" smtClean="0"/>
              <a:pPr/>
              <a:t>10/22/2012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1AD727F-7F82-4E7F-85B6-0A9466041B03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0237A9B-D877-41E8-8DF4-7297080C25C0}" type="datetimeFigureOut">
              <a:rPr lang="en-US" smtClean="0"/>
              <a:pPr/>
              <a:t>10/22/2012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1AD727F-7F82-4E7F-85B6-0A9466041B03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6629400" y="274638"/>
            <a:ext cx="2057400" cy="5851525"/>
          </a:xfrm>
        </p:spPr>
        <p:txBody>
          <a:bodyPr vert="eaVert"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457200" y="274638"/>
            <a:ext cx="6019800" cy="5851525"/>
          </a:xfrm>
        </p:spPr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0237A9B-D877-41E8-8DF4-7297080C25C0}" type="datetimeFigureOut">
              <a:rPr lang="en-US" smtClean="0"/>
              <a:pPr/>
              <a:t>10/22/2012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1AD727F-7F82-4E7F-85B6-0A9466041B03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600200"/>
            <a:ext cx="8229600" cy="452596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80237A9B-D877-41E8-8DF4-7297080C25C0}" type="datetimeFigureOut">
              <a:rPr lang="en-US" smtClean="0"/>
              <a:pPr/>
              <a:t>10/22/2012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41AD727F-7F82-4E7F-85B6-0A9466041B03}" type="slidenum">
              <a:rPr lang="en-US" smtClean="0"/>
              <a:pPr/>
              <a:t>‹#›</a:t>
            </a:fld>
            <a:endParaRPr lang="en-US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ctr" defTabSz="9144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3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2.xml"/></Relationships>
</file>

<file path=ppt/slides/_rels/slide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5.xml.rels><?xml version="1.0" encoding="UTF-8" standalone="yes"?>
<Relationships xmlns="http://schemas.openxmlformats.org/package/2006/relationships"><Relationship Id="rId3" Type="http://schemas.openxmlformats.org/officeDocument/2006/relationships/package" Target="../embeddings/Microsoft_Office_Word_Document1.docx"/><Relationship Id="rId2" Type="http://schemas.openxmlformats.org/officeDocument/2006/relationships/slideLayout" Target="../slideLayouts/slideLayout2.xml"/><Relationship Id="rId1" Type="http://schemas.openxmlformats.org/officeDocument/2006/relationships/vmlDrawing" Target="../drawings/vmlDrawing1.vml"/><Relationship Id="rId4" Type="http://schemas.openxmlformats.org/officeDocument/2006/relationships/package" Target="../embeddings/Microsoft_Office_Word_Document2.docx"/></Relationships>
</file>

<file path=ppt/slides/_rels/slide6.xml.rels><?xml version="1.0" encoding="UTF-8" standalone="yes"?>
<Relationships xmlns="http://schemas.openxmlformats.org/package/2006/relationships"><Relationship Id="rId3" Type="http://schemas.openxmlformats.org/officeDocument/2006/relationships/image" Target="../media/image5.png"/><Relationship Id="rId2" Type="http://schemas.openxmlformats.org/officeDocument/2006/relationships/image" Target="../media/image4.png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6.png"/></Relationships>
</file>

<file path=ppt/slides/_rels/slide7.xml.rels><?xml version="1.0" encoding="UTF-8" standalone="yes"?>
<Relationships xmlns="http://schemas.openxmlformats.org/package/2006/relationships"><Relationship Id="rId3" Type="http://schemas.openxmlformats.org/officeDocument/2006/relationships/image" Target="../media/image8.png"/><Relationship Id="rId2" Type="http://schemas.openxmlformats.org/officeDocument/2006/relationships/image" Target="../media/image7.png"/><Relationship Id="rId1" Type="http://schemas.openxmlformats.org/officeDocument/2006/relationships/slideLayout" Target="../slideLayouts/slideLayout2.xml"/></Relationships>
</file>

<file path=ppt/slides/_rels/slide8.xml.rels><?xml version="1.0" encoding="UTF-8" standalone="yes"?>
<Relationships xmlns="http://schemas.openxmlformats.org/package/2006/relationships"><Relationship Id="rId3" Type="http://schemas.openxmlformats.org/officeDocument/2006/relationships/image" Target="../media/image10.png"/><Relationship Id="rId2" Type="http://schemas.openxmlformats.org/officeDocument/2006/relationships/image" Target="../media/image9.png"/><Relationship Id="rId1" Type="http://schemas.openxmlformats.org/officeDocument/2006/relationships/slideLayout" Target="../slideLayouts/slideLayout2.xml"/></Relationships>
</file>

<file path=ppt/slides/_rels/slide9.xml.rels><?xml version="1.0" encoding="UTF-8" standalone="yes"?>
<Relationships xmlns="http://schemas.openxmlformats.org/package/2006/relationships"><Relationship Id="rId2" Type="http://schemas.openxmlformats.org/officeDocument/2006/relationships/image" Target="../media/image11.emf"/><Relationship Id="rId1" Type="http://schemas.openxmlformats.org/officeDocument/2006/relationships/slideLayout" Target="../slideLayouts/slideLayout2.xml"/></Relationships>
</file>

<file path=ppt/slides/_rels/slide10.xml.rels><?xml version="1.0" encoding="UTF-8" standalone="yes"?>
<Relationships xmlns="http://schemas.openxmlformats.org/package/2006/relationships"><Relationship Id="rId3" Type="http://schemas.openxmlformats.org/officeDocument/2006/relationships/package" Target="../embeddings/Microsoft_Office_Word_Document3.docx"/><Relationship Id="rId2" Type="http://schemas.openxmlformats.org/officeDocument/2006/relationships/slideLayout" Target="../slideLayouts/slideLayout2.xml"/><Relationship Id="rId1" Type="http://schemas.openxmlformats.org/officeDocument/2006/relationships/vmlDrawing" Target="../drawings/vmlDrawing2.vml"/><Relationship Id="rId5" Type="http://schemas.openxmlformats.org/officeDocument/2006/relationships/package" Target="../embeddings/Microsoft_Office_Word_Document5.docx"/><Relationship Id="rId4" Type="http://schemas.openxmlformats.org/officeDocument/2006/relationships/package" Target="../embeddings/Microsoft_Office_Word_Document4.docx"/></Relationships>
</file>

<file path=ppt/slides/_rels/slide1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2.xml.rels><?xml version="1.0" encoding="UTF-8" standalone="yes"?>
<Relationships xmlns="http://schemas.openxmlformats.org/package/2006/relationships"><Relationship Id="rId3" Type="http://schemas.openxmlformats.org/officeDocument/2006/relationships/package" Target="../embeddings/Microsoft_Office_Word_Document6.docx"/><Relationship Id="rId2" Type="http://schemas.openxmlformats.org/officeDocument/2006/relationships/slideLayout" Target="../slideLayouts/slideLayout2.xml"/><Relationship Id="rId1" Type="http://schemas.openxmlformats.org/officeDocument/2006/relationships/vmlDrawing" Target="../drawings/vmlDrawing3.vml"/></Relationships>
</file>

<file path=ppt/slides/_rels/slide1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4.xml.rels><?xml version="1.0" encoding="UTF-8" standalone="yes"?>
<Relationships xmlns="http://schemas.openxmlformats.org/package/2006/relationships"><Relationship Id="rId2" Type="http://schemas.openxmlformats.org/officeDocument/2006/relationships/image" Target="../media/image16.jpeg"/><Relationship Id="rId1" Type="http://schemas.openxmlformats.org/officeDocument/2006/relationships/slideLayout" Target="../slideLayouts/slideLayout2.xml"/></Relationships>
</file>

<file path=ppt/slides/_rels/slide1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8.xml.rels><?xml version="1.0" encoding="UTF-8" standalone="yes"?>
<Relationships xmlns="http://schemas.openxmlformats.org/package/2006/relationships"><Relationship Id="rId3" Type="http://schemas.openxmlformats.org/officeDocument/2006/relationships/package" Target="../embeddings/Microsoft_Office_Word_Document7.docx"/><Relationship Id="rId2" Type="http://schemas.openxmlformats.org/officeDocument/2006/relationships/slideLayout" Target="../slideLayouts/slideLayout2.xml"/><Relationship Id="rId1" Type="http://schemas.openxmlformats.org/officeDocument/2006/relationships/vmlDrawing" Target="../drawings/vmlDrawing4.vml"/></Relationships>
</file>

<file path=ppt/slides/_rels/slide19.xml.rels><?xml version="1.0" encoding="UTF-8" standalone="yes"?>
<Relationships xmlns="http://schemas.openxmlformats.org/package/2006/relationships"><Relationship Id="rId3" Type="http://schemas.openxmlformats.org/officeDocument/2006/relationships/package" Target="../embeddings/Microsoft_Office_Word_Document8.docx"/><Relationship Id="rId2" Type="http://schemas.openxmlformats.org/officeDocument/2006/relationships/slideLayout" Target="../slideLayouts/slideLayout2.xml"/><Relationship Id="rId1" Type="http://schemas.openxmlformats.org/officeDocument/2006/relationships/vmlDrawing" Target="../drawings/vmlDrawing5.vml"/><Relationship Id="rId6" Type="http://schemas.openxmlformats.org/officeDocument/2006/relationships/package" Target="../embeddings/Microsoft_Office_Word_Document11.docx"/><Relationship Id="rId5" Type="http://schemas.openxmlformats.org/officeDocument/2006/relationships/package" Target="../embeddings/Microsoft_Office_Word_Document10.docx"/><Relationship Id="rId4" Type="http://schemas.openxmlformats.org/officeDocument/2006/relationships/package" Target="../embeddings/Microsoft_Office_Word_Document9.docx"/></Relationships>
</file>

<file path=ppt/slides/_rels/slide20.xml.rels><?xml version="1.0" encoding="UTF-8" standalone="yes"?>
<Relationships xmlns="http://schemas.openxmlformats.org/package/2006/relationships"><Relationship Id="rId3" Type="http://schemas.openxmlformats.org/officeDocument/2006/relationships/package" Target="../embeddings/Microsoft_Office_Word_Document12.docx"/><Relationship Id="rId2" Type="http://schemas.openxmlformats.org/officeDocument/2006/relationships/slideLayout" Target="../slideLayouts/slideLayout2.xml"/><Relationship Id="rId1" Type="http://schemas.openxmlformats.org/officeDocument/2006/relationships/vmlDrawing" Target="../drawings/vmlDrawing6.vml"/></Relationships>
</file>

<file path=ppt/slides/_rels/slide21.xml.rels><?xml version="1.0" encoding="UTF-8" standalone="yes"?>
<Relationships xmlns="http://schemas.openxmlformats.org/package/2006/relationships"><Relationship Id="rId3" Type="http://schemas.openxmlformats.org/officeDocument/2006/relationships/package" Target="../embeddings/Microsoft_Office_Word_Document13.docx"/><Relationship Id="rId2" Type="http://schemas.openxmlformats.org/officeDocument/2006/relationships/slideLayout" Target="../slideLayouts/slideLayout2.xml"/><Relationship Id="rId1" Type="http://schemas.openxmlformats.org/officeDocument/2006/relationships/vmlDrawing" Target="../drawings/vmlDrawing7.vml"/><Relationship Id="rId5" Type="http://schemas.openxmlformats.org/officeDocument/2006/relationships/package" Target="../embeddings/Microsoft_Office_Word_Document15.docx"/><Relationship Id="rId4" Type="http://schemas.openxmlformats.org/officeDocument/2006/relationships/package" Target="../embeddings/Microsoft_Office_Word_Document14.docx"/></Relationships>
</file>

<file path=ppt/slides/_rels/slide22.xml.rels><?xml version="1.0" encoding="UTF-8" standalone="yes"?>
<Relationships xmlns="http://schemas.openxmlformats.org/package/2006/relationships"><Relationship Id="rId3" Type="http://schemas.openxmlformats.org/officeDocument/2006/relationships/package" Target="../embeddings/Microsoft_Office_Word_Document16.docx"/><Relationship Id="rId2" Type="http://schemas.openxmlformats.org/officeDocument/2006/relationships/slideLayout" Target="../slideLayouts/slideLayout2.xml"/><Relationship Id="rId1" Type="http://schemas.openxmlformats.org/officeDocument/2006/relationships/vmlDrawing" Target="../drawings/vmlDrawing8.vml"/></Relationships>
</file>

<file path=ppt/slides/_rels/slide23.xml.rels><?xml version="1.0" encoding="UTF-8" standalone="yes"?>
<Relationships xmlns="http://schemas.openxmlformats.org/package/2006/relationships"><Relationship Id="rId3" Type="http://schemas.openxmlformats.org/officeDocument/2006/relationships/notesSlide" Target="../notesSlides/notesSlide1.xml"/><Relationship Id="rId7" Type="http://schemas.openxmlformats.org/officeDocument/2006/relationships/package" Target="../embeddings/Microsoft_Office_Word_Document20.docx"/><Relationship Id="rId2" Type="http://schemas.openxmlformats.org/officeDocument/2006/relationships/slideLayout" Target="../slideLayouts/slideLayout2.xml"/><Relationship Id="rId1" Type="http://schemas.openxmlformats.org/officeDocument/2006/relationships/vmlDrawing" Target="../drawings/vmlDrawing9.vml"/><Relationship Id="rId6" Type="http://schemas.openxmlformats.org/officeDocument/2006/relationships/package" Target="../embeddings/Microsoft_Office_Word_Document19.docx"/><Relationship Id="rId5" Type="http://schemas.openxmlformats.org/officeDocument/2006/relationships/package" Target="../embeddings/Microsoft_Office_Word_Document18.docx"/><Relationship Id="rId4" Type="http://schemas.openxmlformats.org/officeDocument/2006/relationships/package" Target="../embeddings/Microsoft_Office_Word_Document17.docx"/></Relationships>
</file>

<file path=ppt/slides/_rels/slide24.xml.rels><?xml version="1.0" encoding="UTF-8" standalone="yes"?>
<Relationships xmlns="http://schemas.openxmlformats.org/package/2006/relationships"><Relationship Id="rId3" Type="http://schemas.openxmlformats.org/officeDocument/2006/relationships/package" Target="../embeddings/Microsoft_Office_Word_Document21.docx"/><Relationship Id="rId2" Type="http://schemas.openxmlformats.org/officeDocument/2006/relationships/slideLayout" Target="../slideLayouts/slideLayout2.xml"/><Relationship Id="rId1" Type="http://schemas.openxmlformats.org/officeDocument/2006/relationships/vmlDrawing" Target="../drawings/vmlDrawing10.vml"/><Relationship Id="rId4" Type="http://schemas.openxmlformats.org/officeDocument/2006/relationships/package" Target="../embeddings/Microsoft_Office_Word_Document22.docx"/></Relationships>
</file>

<file path=ppt/slides/_rels/slide2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/>
        <p:txBody>
          <a:bodyPr/>
          <a:lstStyle/>
          <a:p>
            <a:r>
              <a:rPr lang="en-US" dirty="0" smtClean="0">
                <a:solidFill>
                  <a:schemeClr val="tx2"/>
                </a:solidFill>
                <a:latin typeface="Garamond" pitchFamily="18" charset="0"/>
              </a:rPr>
              <a:t>EDUC 200C</a:t>
            </a:r>
            <a:br>
              <a:rPr lang="en-US" dirty="0" smtClean="0">
                <a:solidFill>
                  <a:schemeClr val="tx2"/>
                </a:solidFill>
                <a:latin typeface="Garamond" pitchFamily="18" charset="0"/>
              </a:rPr>
            </a:br>
            <a:r>
              <a:rPr lang="en-US" dirty="0" smtClean="0">
                <a:solidFill>
                  <a:schemeClr val="tx2"/>
                </a:solidFill>
                <a:latin typeface="Garamond" pitchFamily="18" charset="0"/>
              </a:rPr>
              <a:t>Section 4 – Review</a:t>
            </a:r>
            <a:endParaRPr lang="en-US" dirty="0">
              <a:solidFill>
                <a:schemeClr val="tx2"/>
              </a:solidFill>
            </a:endParaRPr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/>
        <p:txBody>
          <a:bodyPr/>
          <a:lstStyle/>
          <a:p>
            <a:r>
              <a:rPr lang="en-US" dirty="0" smtClean="0">
                <a:solidFill>
                  <a:schemeClr val="tx2"/>
                </a:solidFill>
                <a:latin typeface="Garamond" pitchFamily="18" charset="0"/>
              </a:rPr>
              <a:t>Melissa Kemmerle</a:t>
            </a:r>
          </a:p>
          <a:p>
            <a:endParaRPr lang="en-US" dirty="0" smtClean="0">
              <a:solidFill>
                <a:schemeClr val="bg1"/>
              </a:solidFill>
              <a:latin typeface="Garamond" pitchFamily="18" charset="0"/>
            </a:endParaRPr>
          </a:p>
          <a:p>
            <a:r>
              <a:rPr lang="en-US" dirty="0" smtClean="0">
                <a:solidFill>
                  <a:schemeClr val="tx2"/>
                </a:solidFill>
                <a:latin typeface="Garamond" pitchFamily="18" charset="0"/>
              </a:rPr>
              <a:t>October 19, 2012</a:t>
            </a:r>
          </a:p>
          <a:p>
            <a:endParaRPr lang="en-US" dirty="0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Goals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n-US" dirty="0" smtClean="0"/>
              <a:t>Review regression and measures of fit</a:t>
            </a:r>
          </a:p>
          <a:p>
            <a:r>
              <a:rPr lang="en-US" dirty="0" smtClean="0"/>
              <a:t>Review Spearman correlation and relationship to Pearson correlation</a:t>
            </a:r>
          </a:p>
          <a:p>
            <a:r>
              <a:rPr lang="en-US" dirty="0" smtClean="0"/>
              <a:t>Talk briefly about normal distributions</a:t>
            </a:r>
          </a:p>
          <a:p>
            <a:r>
              <a:rPr lang="en-US" dirty="0" smtClean="0"/>
              <a:t>Quick review of everything—midterm next Wednesday</a:t>
            </a:r>
          </a:p>
          <a:p>
            <a:r>
              <a:rPr lang="en-US" dirty="0" smtClean="0"/>
              <a:t>Questions</a:t>
            </a:r>
            <a:endParaRPr lang="en-US" dirty="0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Regression</a:t>
            </a:r>
            <a:endParaRPr lang="en-US" dirty="0"/>
          </a:p>
        </p:txBody>
      </p:sp>
      <p:sp>
        <p:nvSpPr>
          <p:cNvPr id="7" name="Content Placeholder 6"/>
          <p:cNvSpPr>
            <a:spLocks noGrp="1"/>
          </p:cNvSpPr>
          <p:nvPr>
            <p:ph idx="1"/>
          </p:nvPr>
        </p:nvSpPr>
        <p:spPr/>
        <p:txBody>
          <a:bodyPr>
            <a:normAutofit/>
          </a:bodyPr>
          <a:lstStyle/>
          <a:p>
            <a:r>
              <a:rPr lang="en-US" sz="2400" dirty="0" smtClean="0"/>
              <a:t>Use regression to predict how one variable changes in response to another variable.</a:t>
            </a:r>
          </a:p>
          <a:p>
            <a:r>
              <a:rPr lang="en-US" sz="2400" dirty="0" smtClean="0"/>
              <a:t>Prediction line is calculated by minimizing the total squared difference between the line representing our prediction and the actual data</a:t>
            </a:r>
          </a:p>
          <a:p>
            <a:endParaRPr lang="en-US" dirty="0"/>
          </a:p>
          <a:p>
            <a:endParaRPr lang="en-US" dirty="0" smtClean="0"/>
          </a:p>
          <a:p>
            <a:endParaRPr lang="en-US" dirty="0"/>
          </a:p>
          <a:p>
            <a:endParaRPr lang="en-US" dirty="0" smtClean="0"/>
          </a:p>
          <a:p>
            <a:endParaRPr lang="en-US" dirty="0"/>
          </a:p>
          <a:p>
            <a:endParaRPr lang="en-US" dirty="0" smtClean="0"/>
          </a:p>
        </p:txBody>
      </p:sp>
      <p:pic>
        <p:nvPicPr>
          <p:cNvPr id="4" name="Picture 3" descr="bestfit.png"/>
          <p:cNvPicPr>
            <a:picLocks noChangeAspect="1"/>
          </p:cNvPicPr>
          <p:nvPr/>
        </p:nvPicPr>
        <p:blipFill>
          <a:blip r:embed="rId2" cstate="print"/>
          <a:stretch>
            <a:fillRect/>
          </a:stretch>
        </p:blipFill>
        <p:spPr>
          <a:xfrm>
            <a:off x="2590800" y="3394576"/>
            <a:ext cx="4347805" cy="3163386"/>
          </a:xfrm>
          <a:prstGeom prst="rect">
            <a:avLst/>
          </a:prstGeom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>
            <a:normAutofit fontScale="90000"/>
          </a:bodyPr>
          <a:lstStyle/>
          <a:p>
            <a:r>
              <a:rPr lang="en-US" u="sng" dirty="0" smtClean="0"/>
              <a:t>Regression line notation and formulas</a:t>
            </a:r>
            <a:endParaRPr lang="en-US" u="sng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algn="ctr">
              <a:buNone/>
            </a:pPr>
            <a:endParaRPr lang="en-US" sz="4000" dirty="0" smtClean="0"/>
          </a:p>
          <a:p>
            <a:pPr algn="ctr">
              <a:buNone/>
            </a:pPr>
            <a:r>
              <a:rPr lang="en-US" sz="4000" dirty="0" smtClean="0"/>
              <a:t>Y’ = </a:t>
            </a:r>
            <a:r>
              <a:rPr lang="en-US" sz="4000" i="1" dirty="0" smtClean="0"/>
              <a:t>b</a:t>
            </a:r>
            <a:r>
              <a:rPr lang="en-US" sz="4000" baseline="-25000" dirty="0" smtClean="0"/>
              <a:t>YX</a:t>
            </a:r>
            <a:r>
              <a:rPr lang="en-US" sz="4000" dirty="0" smtClean="0"/>
              <a:t>X + </a:t>
            </a:r>
            <a:r>
              <a:rPr lang="en-US" sz="4000" i="1" dirty="0" smtClean="0"/>
              <a:t>a</a:t>
            </a:r>
            <a:r>
              <a:rPr lang="en-US" sz="4000" baseline="-25000" dirty="0" smtClean="0"/>
              <a:t>YX</a:t>
            </a:r>
          </a:p>
          <a:p>
            <a:pPr algn="ctr">
              <a:buNone/>
            </a:pPr>
            <a:endParaRPr lang="en-US" baseline="-25000" dirty="0" smtClean="0"/>
          </a:p>
          <a:p>
            <a:pPr algn="ctr">
              <a:buNone/>
            </a:pPr>
            <a:endParaRPr lang="en-US" i="1" dirty="0" smtClean="0"/>
          </a:p>
          <a:p>
            <a:pPr algn="ctr">
              <a:buNone/>
            </a:pPr>
            <a:r>
              <a:rPr lang="en-US" dirty="0" smtClean="0"/>
              <a:t>Regression line slope:</a:t>
            </a:r>
            <a:r>
              <a:rPr lang="en-US" i="1" dirty="0" smtClean="0"/>
              <a:t>  b</a:t>
            </a:r>
            <a:r>
              <a:rPr lang="en-US" baseline="-25000" dirty="0" smtClean="0"/>
              <a:t>YX</a:t>
            </a:r>
            <a:r>
              <a:rPr lang="en-US" dirty="0" smtClean="0"/>
              <a:t> = r</a:t>
            </a:r>
            <a:r>
              <a:rPr lang="en-US" baseline="-25000" dirty="0" smtClean="0"/>
              <a:t>YX</a:t>
            </a:r>
            <a:r>
              <a:rPr lang="en-US" dirty="0" smtClean="0"/>
              <a:t> (</a:t>
            </a:r>
            <a:r>
              <a:rPr lang="el-GR" dirty="0" smtClean="0"/>
              <a:t>σ</a:t>
            </a:r>
            <a:r>
              <a:rPr lang="en-US" baseline="-25000" dirty="0" smtClean="0"/>
              <a:t>y</a:t>
            </a:r>
            <a:r>
              <a:rPr lang="en-US" dirty="0" smtClean="0"/>
              <a:t> / </a:t>
            </a:r>
            <a:r>
              <a:rPr lang="el-GR" dirty="0" smtClean="0"/>
              <a:t>σ</a:t>
            </a:r>
            <a:r>
              <a:rPr lang="en-US" baseline="-25000" dirty="0" smtClean="0"/>
              <a:t>x</a:t>
            </a:r>
            <a:r>
              <a:rPr lang="en-US" dirty="0" smtClean="0"/>
              <a:t>)</a:t>
            </a:r>
          </a:p>
          <a:p>
            <a:pPr algn="ctr">
              <a:buNone/>
            </a:pPr>
            <a:endParaRPr lang="en-US" baseline="-25000" dirty="0" smtClean="0"/>
          </a:p>
          <a:p>
            <a:pPr algn="ctr">
              <a:buNone/>
            </a:pPr>
            <a:r>
              <a:rPr lang="en-US" dirty="0" smtClean="0"/>
              <a:t>Regression line intercept</a:t>
            </a:r>
            <a:r>
              <a:rPr lang="en-US" i="1" dirty="0" smtClean="0"/>
              <a:t>:  a</a:t>
            </a:r>
            <a:r>
              <a:rPr lang="en-US" baseline="-25000" dirty="0" smtClean="0"/>
              <a:t>YX</a:t>
            </a:r>
            <a:r>
              <a:rPr lang="en-US" dirty="0" smtClean="0"/>
              <a:t> = Y - </a:t>
            </a:r>
            <a:r>
              <a:rPr lang="en-US" i="1" dirty="0" smtClean="0"/>
              <a:t>b</a:t>
            </a:r>
            <a:r>
              <a:rPr lang="en-US" baseline="-25000" dirty="0" smtClean="0"/>
              <a:t>YX</a:t>
            </a:r>
            <a:r>
              <a:rPr lang="en-US" dirty="0" smtClean="0"/>
              <a:t>X</a:t>
            </a:r>
            <a:endParaRPr lang="en-US" baseline="-25000" dirty="0" smtClean="0"/>
          </a:p>
          <a:p>
            <a:endParaRPr lang="en-US" dirty="0"/>
          </a:p>
        </p:txBody>
      </p:sp>
      <p:cxnSp>
        <p:nvCxnSpPr>
          <p:cNvPr id="5" name="Straight Connector 4"/>
          <p:cNvCxnSpPr/>
          <p:nvPr/>
        </p:nvCxnSpPr>
        <p:spPr>
          <a:xfrm>
            <a:off x="6400800" y="5029200"/>
            <a:ext cx="304800" cy="0"/>
          </a:xfrm>
          <a:prstGeom prst="line">
            <a:avLst/>
          </a:prstGeom>
          <a:ln w="12700">
            <a:solidFill>
              <a:schemeClr val="tx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0" name="Straight Connector 9"/>
          <p:cNvCxnSpPr/>
          <p:nvPr/>
        </p:nvCxnSpPr>
        <p:spPr>
          <a:xfrm>
            <a:off x="7543800" y="5029200"/>
            <a:ext cx="304800" cy="0"/>
          </a:xfrm>
          <a:prstGeom prst="line">
            <a:avLst/>
          </a:prstGeom>
          <a:ln w="12700">
            <a:solidFill>
              <a:schemeClr val="tx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>
            <a:normAutofit fontScale="90000"/>
          </a:bodyPr>
          <a:lstStyle/>
          <a:p>
            <a:r>
              <a:rPr lang="en-US" dirty="0" smtClean="0"/>
              <a:t>How do we know if we’ve explained the data well?</a:t>
            </a:r>
            <a:endParaRPr lang="en-US" dirty="0"/>
          </a:p>
        </p:txBody>
      </p:sp>
      <p:sp>
        <p:nvSpPr>
          <p:cNvPr id="5" name="Content Placeholder 4"/>
          <p:cNvSpPr>
            <a:spLocks noGrp="1"/>
          </p:cNvSpPr>
          <p:nvPr>
            <p:ph idx="1"/>
          </p:nvPr>
        </p:nvSpPr>
        <p:spPr>
          <a:xfrm>
            <a:off x="457200" y="1524000"/>
            <a:ext cx="8229600" cy="4525963"/>
          </a:xfrm>
        </p:spPr>
        <p:txBody>
          <a:bodyPr>
            <a:normAutofit/>
          </a:bodyPr>
          <a:lstStyle/>
          <a:p>
            <a:r>
              <a:rPr lang="en-US" sz="2800" dirty="0" smtClean="0"/>
              <a:t>Standard error is the same as standard deviation except that we look at deviation from the </a:t>
            </a:r>
            <a:r>
              <a:rPr lang="en-US" sz="2800" i="1" dirty="0" smtClean="0"/>
              <a:t>prediction</a:t>
            </a:r>
            <a:r>
              <a:rPr lang="en-US" sz="2800" dirty="0" smtClean="0"/>
              <a:t> rather than deviation from the </a:t>
            </a:r>
            <a:r>
              <a:rPr lang="en-US" sz="2800" i="1" dirty="0" smtClean="0"/>
              <a:t>mean</a:t>
            </a:r>
          </a:p>
          <a:p>
            <a:pPr>
              <a:buNone/>
            </a:pPr>
            <a:r>
              <a:rPr lang="en-US" i="1" dirty="0" smtClean="0"/>
              <a:t> </a:t>
            </a:r>
            <a:endParaRPr lang="en-US" i="1" dirty="0"/>
          </a:p>
        </p:txBody>
      </p:sp>
      <p:graphicFrame>
        <p:nvGraphicFramePr>
          <p:cNvPr id="19460" name="Object 4"/>
          <p:cNvGraphicFramePr>
            <a:graphicFrameLocks noChangeAspect="1"/>
          </p:cNvGraphicFramePr>
          <p:nvPr/>
        </p:nvGraphicFramePr>
        <p:xfrm>
          <a:off x="-304800" y="3581400"/>
          <a:ext cx="5940425" cy="1325563"/>
        </p:xfrm>
        <a:graphic>
          <a:graphicData uri="http://schemas.openxmlformats.org/presentationml/2006/ole">
            <p:oleObj spid="_x0000_s19460" name="Document" r:id="rId3" imgW="5940848" imgH="1325257" progId="Word.Document.12">
              <p:embed/>
            </p:oleObj>
          </a:graphicData>
        </a:graphic>
      </p:graphicFrame>
      <p:graphicFrame>
        <p:nvGraphicFramePr>
          <p:cNvPr id="19461" name="Object 5"/>
          <p:cNvGraphicFramePr>
            <a:graphicFrameLocks noChangeAspect="1"/>
          </p:cNvGraphicFramePr>
          <p:nvPr/>
        </p:nvGraphicFramePr>
        <p:xfrm>
          <a:off x="3429000" y="3505200"/>
          <a:ext cx="5940425" cy="1325563"/>
        </p:xfrm>
        <a:graphic>
          <a:graphicData uri="http://schemas.openxmlformats.org/presentationml/2006/ole">
            <p:oleObj spid="_x0000_s19461" name="Document" r:id="rId4" imgW="5932756" imgH="1325763" progId="Word.Document.12">
              <p:embed/>
            </p:oleObj>
          </a:graphicData>
        </a:graphic>
      </p:graphicFrame>
      <p:cxnSp>
        <p:nvCxnSpPr>
          <p:cNvPr id="11" name="Straight Arrow Connector 10"/>
          <p:cNvCxnSpPr/>
          <p:nvPr/>
        </p:nvCxnSpPr>
        <p:spPr>
          <a:xfrm rot="16200000" flipH="1">
            <a:off x="6438900" y="2781300"/>
            <a:ext cx="914400" cy="533400"/>
          </a:xfrm>
          <a:prstGeom prst="straightConnector1">
            <a:avLst/>
          </a:prstGeom>
          <a:ln>
            <a:solidFill>
              <a:schemeClr val="tx1"/>
            </a:solidFill>
            <a:tailEnd type="arrow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3" name="Straight Arrow Connector 12"/>
          <p:cNvCxnSpPr/>
          <p:nvPr/>
        </p:nvCxnSpPr>
        <p:spPr>
          <a:xfrm rot="5400000">
            <a:off x="3314700" y="3162300"/>
            <a:ext cx="609600" cy="76200"/>
          </a:xfrm>
          <a:prstGeom prst="straightConnector1">
            <a:avLst/>
          </a:prstGeom>
          <a:ln>
            <a:solidFill>
              <a:schemeClr val="tx1"/>
            </a:solidFill>
            <a:tailEnd type="arrow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Extreme examples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n-US" dirty="0" smtClean="0"/>
              <a:t>Same Y data with differing relationships to X</a:t>
            </a:r>
            <a:endParaRPr lang="en-US" dirty="0"/>
          </a:p>
        </p:txBody>
      </p:sp>
      <p:sp>
        <p:nvSpPr>
          <p:cNvPr id="17410" name="Rectangle 2"/>
          <p:cNvSpPr>
            <a:spLocks noChangeArrowheads="1"/>
          </p:cNvSpPr>
          <p:nvPr/>
        </p:nvSpPr>
        <p:spPr bwMode="auto">
          <a:xfrm>
            <a:off x="0" y="0"/>
            <a:ext cx="9144000" cy="4572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none" lIns="91440" tIns="45720" rIns="91440" bIns="45720" numCol="1" anchor="ctr" anchorCtr="0" compatLnSpc="1">
            <a:prstTxWarp prst="textNoShape">
              <a:avLst/>
            </a:prstTxWarp>
            <a:spAutoFit/>
          </a:bodyPr>
          <a:lstStyle/>
          <a:p>
            <a:endParaRPr lang="en-US"/>
          </a:p>
        </p:txBody>
      </p:sp>
      <p:pic>
        <p:nvPicPr>
          <p:cNvPr id="17409" name="Picture 1"/>
          <p:cNvPicPr>
            <a:picLocks noChangeAspect="1" noChangeArrowheads="1"/>
          </p:cNvPicPr>
          <p:nvPr/>
        </p:nvPicPr>
        <p:blipFill>
          <a:blip r:embed="rId2" cstate="print">
            <a:clrChange>
              <a:clrFrom>
                <a:srgbClr val="FFFFFF"/>
              </a:clrFrom>
              <a:clrTo>
                <a:srgbClr val="FFFFFF">
                  <a:alpha val="0"/>
                </a:srgbClr>
              </a:clrTo>
            </a:clrChange>
          </a:blip>
          <a:srcRect/>
          <a:stretch>
            <a:fillRect/>
          </a:stretch>
        </p:blipFill>
        <p:spPr bwMode="auto">
          <a:xfrm>
            <a:off x="0" y="457200"/>
            <a:ext cx="704850" cy="381000"/>
          </a:xfrm>
          <a:prstGeom prst="rect">
            <a:avLst/>
          </a:prstGeom>
          <a:noFill/>
        </p:spPr>
      </p:pic>
      <p:sp>
        <p:nvSpPr>
          <p:cNvPr id="17411" name="Rectangle 3"/>
          <p:cNvSpPr>
            <a:spLocks noChangeArrowheads="1"/>
          </p:cNvSpPr>
          <p:nvPr/>
        </p:nvSpPr>
        <p:spPr bwMode="auto">
          <a:xfrm>
            <a:off x="0" y="838200"/>
            <a:ext cx="9144000" cy="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none" lIns="91440" tIns="45720" rIns="91440" bIns="45720" numCol="1" anchor="ctr" anchorCtr="0" compatLnSpc="1">
            <a:prstTxWarp prst="textNoShape">
              <a:avLst/>
            </a:prstTxWarp>
            <a:spAutoFit/>
          </a:bodyPr>
          <a:lstStyle/>
          <a:p>
            <a:pPr marL="0" marR="0" lvl="0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endParaRPr kumimoji="0" lang="en-US" sz="1800" b="0" i="0" u="none" strike="noStrike" cap="none" normalizeH="0" baseline="0" smtClean="0">
              <a:ln>
                <a:noFill/>
              </a:ln>
              <a:solidFill>
                <a:schemeClr val="tx1"/>
              </a:solidFill>
              <a:effectLst/>
              <a:latin typeface="Arial" pitchFamily="34" charset="0"/>
            </a:endParaRPr>
          </a:p>
        </p:txBody>
      </p:sp>
      <p:pic>
        <p:nvPicPr>
          <p:cNvPr id="12" name="Picture 11" descr="unsorted1.png"/>
          <p:cNvPicPr>
            <a:picLocks noChangeAspect="1"/>
          </p:cNvPicPr>
          <p:nvPr/>
        </p:nvPicPr>
        <p:blipFill>
          <a:blip r:embed="rId3" cstate="print"/>
          <a:stretch>
            <a:fillRect/>
          </a:stretch>
        </p:blipFill>
        <p:spPr>
          <a:xfrm>
            <a:off x="376237" y="2819400"/>
            <a:ext cx="4091031" cy="2976562"/>
          </a:xfrm>
          <a:prstGeom prst="rect">
            <a:avLst/>
          </a:prstGeom>
        </p:spPr>
      </p:pic>
      <p:pic>
        <p:nvPicPr>
          <p:cNvPr id="13" name="Picture 12" descr="sorted1.png"/>
          <p:cNvPicPr>
            <a:picLocks noChangeAspect="1"/>
          </p:cNvPicPr>
          <p:nvPr/>
        </p:nvPicPr>
        <p:blipFill>
          <a:blip r:embed="rId4" cstate="print"/>
          <a:stretch>
            <a:fillRect/>
          </a:stretch>
        </p:blipFill>
        <p:spPr>
          <a:xfrm>
            <a:off x="4800600" y="2814638"/>
            <a:ext cx="4091031" cy="2976562"/>
          </a:xfrm>
          <a:prstGeom prst="rect">
            <a:avLst/>
          </a:prstGeom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458200" cy="1143000"/>
          </a:xfrm>
        </p:spPr>
        <p:txBody>
          <a:bodyPr>
            <a:normAutofit fontScale="90000"/>
          </a:bodyPr>
          <a:lstStyle/>
          <a:p>
            <a:r>
              <a:rPr lang="en-US" dirty="0" smtClean="0"/>
              <a:t>Standard Deviation is relative to the mean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>
            <a:normAutofit/>
          </a:bodyPr>
          <a:lstStyle/>
          <a:p>
            <a:r>
              <a:rPr lang="en-US" dirty="0" smtClean="0"/>
              <a:t>Since the Y data is identical in both graphs, the total variance of Y is also identical</a:t>
            </a:r>
            <a:endParaRPr lang="en-US" dirty="0"/>
          </a:p>
        </p:txBody>
      </p:sp>
      <p:pic>
        <p:nvPicPr>
          <p:cNvPr id="8" name="Picture 7" descr="unsorted2.png"/>
          <p:cNvPicPr>
            <a:picLocks noChangeAspect="1"/>
          </p:cNvPicPr>
          <p:nvPr/>
        </p:nvPicPr>
        <p:blipFill>
          <a:blip r:embed="rId2" cstate="print"/>
          <a:stretch>
            <a:fillRect/>
          </a:stretch>
        </p:blipFill>
        <p:spPr>
          <a:xfrm>
            <a:off x="363644" y="3048000"/>
            <a:ext cx="3979756" cy="2895600"/>
          </a:xfrm>
          <a:prstGeom prst="rect">
            <a:avLst/>
          </a:prstGeom>
        </p:spPr>
      </p:pic>
      <p:pic>
        <p:nvPicPr>
          <p:cNvPr id="9" name="Picture 8" descr="unsorted2.png"/>
          <p:cNvPicPr>
            <a:picLocks noChangeAspect="1"/>
          </p:cNvPicPr>
          <p:nvPr/>
        </p:nvPicPr>
        <p:blipFill>
          <a:blip r:embed="rId3" cstate="print"/>
          <a:stretch>
            <a:fillRect/>
          </a:stretch>
        </p:blipFill>
        <p:spPr>
          <a:xfrm>
            <a:off x="4724400" y="3048000"/>
            <a:ext cx="3986300" cy="2900362"/>
          </a:xfrm>
          <a:prstGeom prst="rect">
            <a:avLst/>
          </a:prstGeom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304800" y="274638"/>
            <a:ext cx="8839200" cy="1143000"/>
          </a:xfrm>
        </p:spPr>
        <p:txBody>
          <a:bodyPr>
            <a:normAutofit fontScale="90000"/>
          </a:bodyPr>
          <a:lstStyle/>
          <a:p>
            <a:r>
              <a:rPr lang="en-US" dirty="0" smtClean="0"/>
              <a:t>Standard Error is relative to the prediction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>
            <a:normAutofit/>
          </a:bodyPr>
          <a:lstStyle/>
          <a:p>
            <a:r>
              <a:rPr lang="en-US" sz="2800" dirty="0" smtClean="0"/>
              <a:t>The different relationships of Y to X is reflected by how close predicted values of Y are to actual values</a:t>
            </a:r>
          </a:p>
        </p:txBody>
      </p:sp>
      <p:pic>
        <p:nvPicPr>
          <p:cNvPr id="6" name="Picture 5" descr="unsorted3.png"/>
          <p:cNvPicPr>
            <a:picLocks noChangeAspect="1"/>
          </p:cNvPicPr>
          <p:nvPr/>
        </p:nvPicPr>
        <p:blipFill>
          <a:blip r:embed="rId2" cstate="print"/>
          <a:stretch>
            <a:fillRect/>
          </a:stretch>
        </p:blipFill>
        <p:spPr>
          <a:xfrm>
            <a:off x="381000" y="2971800"/>
            <a:ext cx="4195763" cy="3052763"/>
          </a:xfrm>
          <a:prstGeom prst="rect">
            <a:avLst/>
          </a:prstGeom>
        </p:spPr>
      </p:pic>
      <p:pic>
        <p:nvPicPr>
          <p:cNvPr id="7" name="Picture 6" descr="sorted3.png"/>
          <p:cNvPicPr>
            <a:picLocks noChangeAspect="1"/>
          </p:cNvPicPr>
          <p:nvPr/>
        </p:nvPicPr>
        <p:blipFill>
          <a:blip r:embed="rId3" cstate="print"/>
          <a:stretch>
            <a:fillRect/>
          </a:stretch>
        </p:blipFill>
        <p:spPr>
          <a:xfrm>
            <a:off x="4724400" y="2971800"/>
            <a:ext cx="4195762" cy="3052762"/>
          </a:xfrm>
          <a:prstGeom prst="rect">
            <a:avLst/>
          </a:prstGeom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Explained vs. Unexplained variance</a:t>
            </a:r>
            <a:endParaRPr lang="en-US" dirty="0"/>
          </a:p>
        </p:txBody>
      </p:sp>
      <p:pic>
        <p:nvPicPr>
          <p:cNvPr id="4" name="Content Placeholder 3"/>
          <p:cNvPicPr>
            <a:picLocks noGrp="1"/>
          </p:cNvPicPr>
          <p:nvPr>
            <p:ph idx="1"/>
          </p:nvPr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1828800" y="1905000"/>
            <a:ext cx="5606456" cy="3906979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cxnSp>
        <p:nvCxnSpPr>
          <p:cNvPr id="6" name="Straight Connector 5"/>
          <p:cNvCxnSpPr/>
          <p:nvPr/>
        </p:nvCxnSpPr>
        <p:spPr>
          <a:xfrm>
            <a:off x="2286000" y="3352800"/>
            <a:ext cx="4876800" cy="0"/>
          </a:xfrm>
          <a:prstGeom prst="line">
            <a:avLst/>
          </a:prstGeom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>
            <a:normAutofit fontScale="90000"/>
          </a:bodyPr>
          <a:lstStyle/>
          <a:p>
            <a:r>
              <a:rPr lang="en-US" dirty="0" smtClean="0"/>
              <a:t>How much variance have we explained?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>
            <a:normAutofit fontScale="85000" lnSpcReduction="10000"/>
          </a:bodyPr>
          <a:lstStyle/>
          <a:p>
            <a:r>
              <a:rPr lang="en-US" dirty="0" smtClean="0"/>
              <a:t>You can crudely think of the error variance as how much variance in Y is “left over” after accounting for X</a:t>
            </a:r>
          </a:p>
          <a:p>
            <a:pPr lvl="1"/>
            <a:r>
              <a:rPr lang="en-US" dirty="0" smtClean="0"/>
              <a:t>Knowing X gets us close, but probably not all the way, to knowing Y</a:t>
            </a:r>
          </a:p>
          <a:p>
            <a:r>
              <a:rPr lang="en-US" dirty="0" smtClean="0"/>
              <a:t>      gives the percent of total variance in Y that we have 	</a:t>
            </a:r>
            <a:r>
              <a:rPr lang="en-US" i="1" dirty="0" smtClean="0"/>
              <a:t>not</a:t>
            </a:r>
            <a:r>
              <a:rPr lang="en-US" dirty="0" smtClean="0"/>
              <a:t> explained with X</a:t>
            </a:r>
          </a:p>
          <a:p>
            <a:r>
              <a:rPr lang="en-US" dirty="0" smtClean="0"/>
              <a:t>         thus gives percent of variance in Y explained by X</a:t>
            </a:r>
          </a:p>
          <a:p>
            <a:pPr lvl="1"/>
            <a:r>
              <a:rPr lang="en-US" sz="3800" b="1" dirty="0" smtClean="0"/>
              <a:t>Conveniently, this is equal to </a:t>
            </a:r>
          </a:p>
          <a:p>
            <a:pPr lvl="1"/>
            <a:r>
              <a:rPr lang="en-US" dirty="0" smtClean="0"/>
              <a:t>Can also think of this as the </a:t>
            </a:r>
            <a:r>
              <a:rPr lang="en-US" i="1" dirty="0" smtClean="0"/>
              <a:t>percent of shared variance </a:t>
            </a:r>
            <a:r>
              <a:rPr lang="en-US" dirty="0" smtClean="0"/>
              <a:t>between X an Y</a:t>
            </a:r>
          </a:p>
        </p:txBody>
      </p:sp>
      <p:graphicFrame>
        <p:nvGraphicFramePr>
          <p:cNvPr id="22531" name="Object 3"/>
          <p:cNvGraphicFramePr>
            <a:graphicFrameLocks noChangeAspect="1"/>
          </p:cNvGraphicFramePr>
          <p:nvPr/>
        </p:nvGraphicFramePr>
        <p:xfrm>
          <a:off x="-533400" y="3124200"/>
          <a:ext cx="3365856" cy="577467"/>
        </p:xfrm>
        <a:graphic>
          <a:graphicData uri="http://schemas.openxmlformats.org/presentationml/2006/ole">
            <p:oleObj spid="_x0000_s22531" name="Document" r:id="rId3" imgW="5940848" imgH="1019179" progId="Word.Document.12">
              <p:embed/>
            </p:oleObj>
          </a:graphicData>
        </a:graphic>
      </p:graphicFrame>
      <p:graphicFrame>
        <p:nvGraphicFramePr>
          <p:cNvPr id="22532" name="Object 4"/>
          <p:cNvGraphicFramePr>
            <a:graphicFrameLocks noChangeAspect="1"/>
          </p:cNvGraphicFramePr>
          <p:nvPr/>
        </p:nvGraphicFramePr>
        <p:xfrm>
          <a:off x="-533400" y="3962400"/>
          <a:ext cx="3503612" cy="601101"/>
        </p:xfrm>
        <a:graphic>
          <a:graphicData uri="http://schemas.openxmlformats.org/presentationml/2006/ole">
            <p:oleObj spid="_x0000_s22532" name="Document" r:id="rId4" imgW="5940848" imgH="1019179" progId="Word.Document.12">
              <p:embed/>
            </p:oleObj>
          </a:graphicData>
        </a:graphic>
      </p:graphicFrame>
      <p:graphicFrame>
        <p:nvGraphicFramePr>
          <p:cNvPr id="22533" name="Object 5"/>
          <p:cNvGraphicFramePr>
            <a:graphicFrameLocks noChangeAspect="1"/>
          </p:cNvGraphicFramePr>
          <p:nvPr/>
        </p:nvGraphicFramePr>
        <p:xfrm>
          <a:off x="2514600" y="4343400"/>
          <a:ext cx="8305070" cy="685800"/>
        </p:xfrm>
        <a:graphic>
          <a:graphicData uri="http://schemas.openxmlformats.org/presentationml/2006/ole">
            <p:oleObj spid="_x0000_s22533" name="Document" r:id="rId5" imgW="5932756" imgH="490770" progId="Word.Document.12">
              <p:embed/>
            </p:oleObj>
          </a:graphicData>
        </a:graphic>
      </p:graphicFrame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r>
              <a:rPr lang="en-US" dirty="0" smtClean="0"/>
              <a:t>Stata…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>
            <a:normAutofit/>
          </a:bodyPr>
          <a:lstStyle/>
          <a:p>
            <a:pPr>
              <a:buNone/>
            </a:pPr>
            <a:endParaRPr lang="en-US" sz="1200" dirty="0" smtClean="0">
              <a:latin typeface="Courier New" pitchFamily="49" charset="0"/>
              <a:cs typeface="Courier New" pitchFamily="49" charset="0"/>
            </a:endParaRPr>
          </a:p>
          <a:p>
            <a:pPr>
              <a:buNone/>
            </a:pPr>
            <a:endParaRPr lang="en-US" sz="1200" dirty="0" smtClean="0">
              <a:latin typeface="Courier New" pitchFamily="49" charset="0"/>
              <a:cs typeface="Courier New" pitchFamily="49" charset="0"/>
            </a:endParaRPr>
          </a:p>
          <a:p>
            <a:pPr>
              <a:buNone/>
            </a:pPr>
            <a:r>
              <a:rPr lang="en-US" sz="1200" dirty="0" smtClean="0">
                <a:latin typeface="Courier New" pitchFamily="49" charset="0"/>
                <a:cs typeface="Courier New" pitchFamily="49" charset="0"/>
              </a:rPr>
              <a:t>. </a:t>
            </a:r>
            <a:r>
              <a:rPr lang="en-US" sz="1200" dirty="0" err="1" smtClean="0">
                <a:latin typeface="Courier New" pitchFamily="49" charset="0"/>
                <a:cs typeface="Courier New" pitchFamily="49" charset="0"/>
              </a:rPr>
              <a:t>Reg</a:t>
            </a:r>
            <a:r>
              <a:rPr lang="en-US" sz="1200" dirty="0" smtClean="0">
                <a:latin typeface="Courier New" pitchFamily="49" charset="0"/>
                <a:cs typeface="Courier New" pitchFamily="49" charset="0"/>
              </a:rPr>
              <a:t> Y X</a:t>
            </a:r>
          </a:p>
          <a:p>
            <a:pPr>
              <a:buNone/>
            </a:pPr>
            <a:endParaRPr lang="en-US" sz="1200" dirty="0" smtClean="0">
              <a:latin typeface="Courier New" pitchFamily="49" charset="0"/>
              <a:cs typeface="Courier New" pitchFamily="49" charset="0"/>
            </a:endParaRPr>
          </a:p>
          <a:p>
            <a:pPr>
              <a:buNone/>
            </a:pPr>
            <a:r>
              <a:rPr lang="en-US" sz="1200" dirty="0" smtClean="0">
                <a:latin typeface="Courier New" pitchFamily="49" charset="0"/>
                <a:cs typeface="Courier New" pitchFamily="49" charset="0"/>
              </a:rPr>
              <a:t>      Source |       SS       </a:t>
            </a:r>
            <a:r>
              <a:rPr lang="en-US" sz="1200" dirty="0" err="1" smtClean="0">
                <a:latin typeface="Courier New" pitchFamily="49" charset="0"/>
                <a:cs typeface="Courier New" pitchFamily="49" charset="0"/>
              </a:rPr>
              <a:t>df</a:t>
            </a:r>
            <a:r>
              <a:rPr lang="en-US" sz="1200" dirty="0" smtClean="0">
                <a:latin typeface="Courier New" pitchFamily="49" charset="0"/>
                <a:cs typeface="Courier New" pitchFamily="49" charset="0"/>
              </a:rPr>
              <a:t>       MS              Number of </a:t>
            </a:r>
            <a:r>
              <a:rPr lang="en-US" sz="1200" dirty="0" err="1" smtClean="0">
                <a:latin typeface="Courier New" pitchFamily="49" charset="0"/>
                <a:cs typeface="Courier New" pitchFamily="49" charset="0"/>
              </a:rPr>
              <a:t>obs</a:t>
            </a:r>
            <a:r>
              <a:rPr lang="en-US" sz="1200" dirty="0" smtClean="0">
                <a:latin typeface="Courier New" pitchFamily="49" charset="0"/>
                <a:cs typeface="Courier New" pitchFamily="49" charset="0"/>
              </a:rPr>
              <a:t> =      50</a:t>
            </a:r>
          </a:p>
          <a:p>
            <a:pPr>
              <a:buNone/>
            </a:pPr>
            <a:r>
              <a:rPr lang="en-US" sz="1200" dirty="0" smtClean="0">
                <a:latin typeface="Courier New" pitchFamily="49" charset="0"/>
                <a:cs typeface="Courier New" pitchFamily="49" charset="0"/>
              </a:rPr>
              <a:t>-------------+------------------------------           F(  1,    48) = 4312.81</a:t>
            </a:r>
          </a:p>
          <a:p>
            <a:pPr>
              <a:buNone/>
            </a:pPr>
            <a:r>
              <a:rPr lang="en-US" sz="1200" dirty="0" smtClean="0">
                <a:latin typeface="Courier New" pitchFamily="49" charset="0"/>
                <a:cs typeface="Courier New" pitchFamily="49" charset="0"/>
              </a:rPr>
              <a:t>       Model |  3.92107903     1  3.92107903           </a:t>
            </a:r>
            <a:r>
              <a:rPr lang="en-US" sz="1200" dirty="0" err="1" smtClean="0">
                <a:latin typeface="Courier New" pitchFamily="49" charset="0"/>
                <a:cs typeface="Courier New" pitchFamily="49" charset="0"/>
              </a:rPr>
              <a:t>Prob</a:t>
            </a:r>
            <a:r>
              <a:rPr lang="en-US" sz="1200" dirty="0" smtClean="0">
                <a:latin typeface="Courier New" pitchFamily="49" charset="0"/>
                <a:cs typeface="Courier New" pitchFamily="49" charset="0"/>
              </a:rPr>
              <a:t> &gt; F      =  0.0000</a:t>
            </a:r>
          </a:p>
          <a:p>
            <a:pPr>
              <a:buNone/>
            </a:pPr>
            <a:r>
              <a:rPr lang="en-US" sz="1200" dirty="0" smtClean="0">
                <a:latin typeface="Courier New" pitchFamily="49" charset="0"/>
                <a:cs typeface="Courier New" pitchFamily="49" charset="0"/>
              </a:rPr>
              <a:t>    Residual |  .043640216    48  .000909171           R-squared     =  0.9890</a:t>
            </a:r>
          </a:p>
          <a:p>
            <a:pPr>
              <a:buNone/>
            </a:pPr>
            <a:r>
              <a:rPr lang="en-US" sz="1200" dirty="0" smtClean="0">
                <a:latin typeface="Courier New" pitchFamily="49" charset="0"/>
                <a:cs typeface="Courier New" pitchFamily="49" charset="0"/>
              </a:rPr>
              <a:t>-------------+------------------------------           </a:t>
            </a:r>
            <a:r>
              <a:rPr lang="en-US" sz="1200" dirty="0" err="1" smtClean="0">
                <a:latin typeface="Courier New" pitchFamily="49" charset="0"/>
                <a:cs typeface="Courier New" pitchFamily="49" charset="0"/>
              </a:rPr>
              <a:t>Adj</a:t>
            </a:r>
            <a:r>
              <a:rPr lang="en-US" sz="1200" dirty="0" smtClean="0">
                <a:latin typeface="Courier New" pitchFamily="49" charset="0"/>
                <a:cs typeface="Courier New" pitchFamily="49" charset="0"/>
              </a:rPr>
              <a:t> R-squared =  0.9888</a:t>
            </a:r>
          </a:p>
          <a:p>
            <a:pPr>
              <a:buNone/>
            </a:pPr>
            <a:r>
              <a:rPr lang="en-US" sz="1200" dirty="0" smtClean="0">
                <a:latin typeface="Courier New" pitchFamily="49" charset="0"/>
                <a:cs typeface="Courier New" pitchFamily="49" charset="0"/>
              </a:rPr>
              <a:t>       Total |  3.96471925    49  .080912638           Root MSE      =  .03015</a:t>
            </a:r>
          </a:p>
          <a:p>
            <a:pPr>
              <a:buNone/>
            </a:pPr>
            <a:endParaRPr lang="en-US" sz="1200" dirty="0" smtClean="0">
              <a:latin typeface="Courier New" pitchFamily="49" charset="0"/>
              <a:cs typeface="Courier New" pitchFamily="49" charset="0"/>
            </a:endParaRPr>
          </a:p>
          <a:p>
            <a:pPr>
              <a:buNone/>
            </a:pPr>
            <a:r>
              <a:rPr lang="en-US" sz="1200" dirty="0" smtClean="0">
                <a:latin typeface="Courier New" pitchFamily="49" charset="0"/>
                <a:cs typeface="Courier New" pitchFamily="49" charset="0"/>
              </a:rPr>
              <a:t>------------------------------------------------------------------------------</a:t>
            </a:r>
          </a:p>
          <a:p>
            <a:pPr>
              <a:buNone/>
            </a:pPr>
            <a:r>
              <a:rPr lang="en-US" sz="1200" dirty="0" smtClean="0">
                <a:latin typeface="Courier New" pitchFamily="49" charset="0"/>
                <a:cs typeface="Courier New" pitchFamily="49" charset="0"/>
              </a:rPr>
              <a:t>           Y |      </a:t>
            </a:r>
            <a:r>
              <a:rPr lang="en-US" sz="1200" dirty="0" err="1" smtClean="0">
                <a:latin typeface="Courier New" pitchFamily="49" charset="0"/>
                <a:cs typeface="Courier New" pitchFamily="49" charset="0"/>
              </a:rPr>
              <a:t>Coef</a:t>
            </a:r>
            <a:r>
              <a:rPr lang="en-US" sz="1200" dirty="0" smtClean="0">
                <a:latin typeface="Courier New" pitchFamily="49" charset="0"/>
                <a:cs typeface="Courier New" pitchFamily="49" charset="0"/>
              </a:rPr>
              <a:t>.   Std. Err.      t    P&gt;|t|     [95% Conf. Interval]</a:t>
            </a:r>
          </a:p>
          <a:p>
            <a:pPr>
              <a:buNone/>
            </a:pPr>
            <a:r>
              <a:rPr lang="en-US" sz="1200" dirty="0" smtClean="0">
                <a:latin typeface="Courier New" pitchFamily="49" charset="0"/>
                <a:cs typeface="Courier New" pitchFamily="49" charset="0"/>
              </a:rPr>
              <a:t>-------------+----------------------------------------------------------------</a:t>
            </a:r>
          </a:p>
          <a:p>
            <a:pPr>
              <a:buNone/>
            </a:pPr>
            <a:r>
              <a:rPr lang="en-US" sz="1200" dirty="0" smtClean="0">
                <a:latin typeface="Courier New" pitchFamily="49" charset="0"/>
                <a:cs typeface="Courier New" pitchFamily="49" charset="0"/>
              </a:rPr>
              <a:t>           X |   .0194055   .0002955    65.67   0.000     .0188114    .0199996</a:t>
            </a:r>
          </a:p>
          <a:p>
            <a:pPr>
              <a:buNone/>
            </a:pPr>
            <a:r>
              <a:rPr lang="en-US" sz="1200" dirty="0" smtClean="0">
                <a:latin typeface="Courier New" pitchFamily="49" charset="0"/>
                <a:cs typeface="Courier New" pitchFamily="49" charset="0"/>
              </a:rPr>
              <a:t>       _cons |   .0418653    .008658     4.84   0.000     .0244573    .0592733</a:t>
            </a:r>
          </a:p>
          <a:p>
            <a:pPr>
              <a:buNone/>
            </a:pPr>
            <a:r>
              <a:rPr lang="en-US" sz="1200" dirty="0" smtClean="0">
                <a:latin typeface="Courier New" pitchFamily="49" charset="0"/>
                <a:cs typeface="Courier New" pitchFamily="49" charset="0"/>
              </a:rPr>
              <a:t>------------------------------------------------------------------------------</a:t>
            </a:r>
          </a:p>
          <a:p>
            <a:pPr>
              <a:buNone/>
            </a:pPr>
            <a:endParaRPr lang="en-US" sz="1200" dirty="0" smtClean="0">
              <a:latin typeface="Courier New" pitchFamily="49" charset="0"/>
              <a:cs typeface="Courier New" pitchFamily="49" charset="0"/>
            </a:endParaRPr>
          </a:p>
          <a:p>
            <a:pPr>
              <a:buNone/>
            </a:pPr>
            <a:r>
              <a:rPr lang="en-US" sz="2000" dirty="0" smtClean="0">
                <a:cs typeface="Courier New" pitchFamily="49" charset="0"/>
              </a:rPr>
              <a:t>Note that these values have bias corrections that make them more like s than </a:t>
            </a:r>
            <a:r>
              <a:rPr lang="el-GR" sz="2000" dirty="0" smtClean="0">
                <a:ea typeface="Cambria Math"/>
                <a:cs typeface="Courier New" pitchFamily="49" charset="0"/>
              </a:rPr>
              <a:t>σ</a:t>
            </a:r>
            <a:endParaRPr lang="en-US" sz="2000" dirty="0" smtClean="0">
              <a:cs typeface="Courier New" pitchFamily="49" charset="0"/>
            </a:endParaRPr>
          </a:p>
        </p:txBody>
      </p:sp>
      <p:sp>
        <p:nvSpPr>
          <p:cNvPr id="6" name="Oval 5"/>
          <p:cNvSpPr/>
          <p:nvPr/>
        </p:nvSpPr>
        <p:spPr>
          <a:xfrm>
            <a:off x="3581400" y="3581400"/>
            <a:ext cx="1219200" cy="304800"/>
          </a:xfrm>
          <a:prstGeom prst="ellipse">
            <a:avLst/>
          </a:prstGeom>
          <a:noFill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7" name="Oval 6"/>
          <p:cNvSpPr/>
          <p:nvPr/>
        </p:nvSpPr>
        <p:spPr>
          <a:xfrm>
            <a:off x="3581400" y="3124200"/>
            <a:ext cx="1143000" cy="304800"/>
          </a:xfrm>
          <a:prstGeom prst="ellipse">
            <a:avLst/>
          </a:prstGeom>
          <a:noFill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4" name="TextBox 13"/>
          <p:cNvSpPr txBox="1"/>
          <p:nvPr/>
        </p:nvSpPr>
        <p:spPr>
          <a:xfrm>
            <a:off x="1143000" y="1371600"/>
            <a:ext cx="1878976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dirty="0" smtClean="0"/>
              <a:t>Error variance, s</a:t>
            </a:r>
            <a:r>
              <a:rPr lang="en-US" baseline="-25000" dirty="0" smtClean="0"/>
              <a:t>Y’</a:t>
            </a:r>
            <a:r>
              <a:rPr lang="en-US" baseline="30000" dirty="0" smtClean="0"/>
              <a:t>2</a:t>
            </a:r>
            <a:endParaRPr lang="en-US" baseline="30000" dirty="0"/>
          </a:p>
        </p:txBody>
      </p:sp>
      <p:sp>
        <p:nvSpPr>
          <p:cNvPr id="15" name="TextBox 14"/>
          <p:cNvSpPr txBox="1"/>
          <p:nvPr/>
        </p:nvSpPr>
        <p:spPr>
          <a:xfrm>
            <a:off x="1200931" y="1752600"/>
            <a:ext cx="1796517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dirty="0" smtClean="0"/>
              <a:t>Total variance, s</a:t>
            </a:r>
            <a:r>
              <a:rPr lang="en-US" baseline="-25000" dirty="0" smtClean="0"/>
              <a:t>Y</a:t>
            </a:r>
            <a:r>
              <a:rPr lang="en-US" baseline="30000" dirty="0" smtClean="0"/>
              <a:t>2</a:t>
            </a:r>
            <a:endParaRPr lang="en-US" baseline="30000" dirty="0"/>
          </a:p>
        </p:txBody>
      </p:sp>
      <p:sp>
        <p:nvSpPr>
          <p:cNvPr id="16" name="Oval 15"/>
          <p:cNvSpPr/>
          <p:nvPr/>
        </p:nvSpPr>
        <p:spPr>
          <a:xfrm>
            <a:off x="7010400" y="3581400"/>
            <a:ext cx="914400" cy="304800"/>
          </a:xfrm>
          <a:prstGeom prst="ellipse">
            <a:avLst/>
          </a:prstGeom>
          <a:noFill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7" name="Oval 16"/>
          <p:cNvSpPr/>
          <p:nvPr/>
        </p:nvSpPr>
        <p:spPr>
          <a:xfrm>
            <a:off x="7010400" y="3124200"/>
            <a:ext cx="914400" cy="304800"/>
          </a:xfrm>
          <a:prstGeom prst="ellipse">
            <a:avLst/>
          </a:prstGeom>
          <a:noFill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cxnSp>
        <p:nvCxnSpPr>
          <p:cNvPr id="20" name="Straight Connector 19"/>
          <p:cNvCxnSpPr>
            <a:endCxn id="14" idx="3"/>
          </p:cNvCxnSpPr>
          <p:nvPr/>
        </p:nvCxnSpPr>
        <p:spPr>
          <a:xfrm rot="16200000" flipV="1">
            <a:off x="2670122" y="1908120"/>
            <a:ext cx="1567934" cy="864225"/>
          </a:xfrm>
          <a:prstGeom prst="line">
            <a:avLst/>
          </a:prstGeom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22" name="Straight Connector 21"/>
          <p:cNvCxnSpPr/>
          <p:nvPr/>
        </p:nvCxnSpPr>
        <p:spPr>
          <a:xfrm rot="16200000" flipV="1">
            <a:off x="2441108" y="2441108"/>
            <a:ext cx="1568636" cy="864347"/>
          </a:xfrm>
          <a:prstGeom prst="line">
            <a:avLst/>
          </a:prstGeom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24" name="TextBox 23"/>
          <p:cNvSpPr txBox="1"/>
          <p:nvPr/>
        </p:nvSpPr>
        <p:spPr>
          <a:xfrm>
            <a:off x="4572000" y="1524000"/>
            <a:ext cx="1563248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dirty="0" smtClean="0"/>
              <a:t>R-squared, r</a:t>
            </a:r>
            <a:r>
              <a:rPr lang="en-US" baseline="-25000" dirty="0" smtClean="0"/>
              <a:t>YX</a:t>
            </a:r>
            <a:r>
              <a:rPr lang="en-US" baseline="30000" dirty="0" smtClean="0"/>
              <a:t>2</a:t>
            </a:r>
            <a:endParaRPr lang="en-US" baseline="30000" dirty="0"/>
          </a:p>
        </p:txBody>
      </p:sp>
      <p:sp>
        <p:nvSpPr>
          <p:cNvPr id="25" name="TextBox 24"/>
          <p:cNvSpPr txBox="1"/>
          <p:nvPr/>
        </p:nvSpPr>
        <p:spPr>
          <a:xfrm>
            <a:off x="4267200" y="1905000"/>
            <a:ext cx="1806905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dirty="0" smtClean="0"/>
              <a:t>Standard error, </a:t>
            </a:r>
            <a:r>
              <a:rPr lang="en-US" dirty="0" err="1" smtClean="0"/>
              <a:t>s</a:t>
            </a:r>
            <a:r>
              <a:rPr lang="en-US" baseline="-25000" dirty="0" err="1" smtClean="0"/>
              <a:t>Y</a:t>
            </a:r>
            <a:r>
              <a:rPr lang="en-US" baseline="-25000" dirty="0" smtClean="0"/>
              <a:t>’</a:t>
            </a:r>
            <a:endParaRPr lang="en-US" baseline="30000" dirty="0"/>
          </a:p>
        </p:txBody>
      </p:sp>
      <p:cxnSp>
        <p:nvCxnSpPr>
          <p:cNvPr id="27" name="Straight Connector 26"/>
          <p:cNvCxnSpPr>
            <a:stCxn id="17" idx="0"/>
          </p:cNvCxnSpPr>
          <p:nvPr/>
        </p:nvCxnSpPr>
        <p:spPr>
          <a:xfrm rot="16200000" flipV="1">
            <a:off x="6134100" y="1790700"/>
            <a:ext cx="1295400" cy="1371600"/>
          </a:xfrm>
          <a:prstGeom prst="line">
            <a:avLst/>
          </a:prstGeom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29" name="Straight Connector 28"/>
          <p:cNvCxnSpPr>
            <a:stCxn id="16" idx="1"/>
          </p:cNvCxnSpPr>
          <p:nvPr/>
        </p:nvCxnSpPr>
        <p:spPr>
          <a:xfrm rot="16200000" flipV="1">
            <a:off x="5912038" y="2393763"/>
            <a:ext cx="1340037" cy="1124511"/>
          </a:xfrm>
          <a:prstGeom prst="line">
            <a:avLst/>
          </a:prstGeom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Spearman Correlation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>
            <a:normAutofit/>
          </a:bodyPr>
          <a:lstStyle/>
          <a:p>
            <a:r>
              <a:rPr lang="en-US" dirty="0" smtClean="0"/>
              <a:t>Identical to Pearson correlation except that we are specifically dealing with </a:t>
            </a:r>
            <a:r>
              <a:rPr lang="en-US" i="1" dirty="0" smtClean="0"/>
              <a:t>rank-order</a:t>
            </a:r>
            <a:r>
              <a:rPr lang="en-US" dirty="0" smtClean="0"/>
              <a:t> data rather than </a:t>
            </a:r>
            <a:r>
              <a:rPr lang="en-US" i="1" dirty="0" smtClean="0"/>
              <a:t>continuous</a:t>
            </a:r>
            <a:r>
              <a:rPr lang="en-US" dirty="0" smtClean="0"/>
              <a:t> data</a:t>
            </a:r>
          </a:p>
          <a:p>
            <a:pPr lvl="1"/>
            <a:r>
              <a:rPr lang="en-US" dirty="0" smtClean="0"/>
              <a:t>Gives a measure of the relationship of the relative ranks rather than relative values</a:t>
            </a:r>
          </a:p>
          <a:p>
            <a:pPr lvl="1"/>
            <a:endParaRPr lang="en-US" dirty="0" smtClean="0"/>
          </a:p>
          <a:p>
            <a:pPr lvl="1"/>
            <a:endParaRPr lang="en-US" dirty="0" smtClean="0"/>
          </a:p>
          <a:p>
            <a:pPr lvl="1">
              <a:buNone/>
            </a:pPr>
            <a:r>
              <a:rPr lang="en-US" dirty="0" smtClean="0"/>
              <a:t>Where </a:t>
            </a:r>
            <a:r>
              <a:rPr lang="en-US" i="1" dirty="0" smtClean="0"/>
              <a:t>D</a:t>
            </a:r>
            <a:r>
              <a:rPr lang="en-US" dirty="0" smtClean="0"/>
              <a:t> is the difference in ranks, rather than difference if values, for the same observation</a:t>
            </a:r>
          </a:p>
          <a:p>
            <a:endParaRPr lang="en-US" dirty="0"/>
          </a:p>
          <a:p>
            <a:endParaRPr lang="en-US" dirty="0"/>
          </a:p>
        </p:txBody>
      </p:sp>
      <p:graphicFrame>
        <p:nvGraphicFramePr>
          <p:cNvPr id="23558" name="Object 6"/>
          <p:cNvGraphicFramePr>
            <a:graphicFrameLocks noChangeAspect="1"/>
          </p:cNvGraphicFramePr>
          <p:nvPr/>
        </p:nvGraphicFramePr>
        <p:xfrm>
          <a:off x="1601788" y="4189413"/>
          <a:ext cx="5940425" cy="992187"/>
        </p:xfrm>
        <a:graphic>
          <a:graphicData uri="http://schemas.openxmlformats.org/presentationml/2006/ole">
            <p:oleObj spid="_x0000_s23558" name="Document" r:id="rId3" imgW="5940848" imgH="992501" progId="Word.Document.12">
              <p:embed/>
            </p:oleObj>
          </a:graphicData>
        </a:graphic>
      </p:graphicFrame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Spearman vs. Pearson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>
            <a:normAutofit/>
          </a:bodyPr>
          <a:lstStyle/>
          <a:p>
            <a:r>
              <a:rPr lang="en-US" sz="2800" dirty="0" smtClean="0"/>
              <a:t>When using rank-order data, using the Spearman formula and the Pearson formula will give you identical results</a:t>
            </a:r>
          </a:p>
          <a:p>
            <a:r>
              <a:rPr lang="en-US" sz="2800" dirty="0" smtClean="0"/>
              <a:t>The Spearman rank-order correlation coefficient is usually different from the Pearson r correlation coefficient if the Pearson r is calculated using untransformed data (i.e. not rank-order data)</a:t>
            </a:r>
          </a:p>
          <a:p>
            <a:pPr lvl="1"/>
            <a:r>
              <a:rPr lang="en-US" sz="2400" dirty="0" smtClean="0"/>
              <a:t>Consider the case where you keep increasing the highest value of one of the variables of interest—this will affect the Pearson correlation, but not the Spearman correlation</a:t>
            </a: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The Normal Curve</a:t>
            </a:r>
            <a:endParaRPr lang="en-US" dirty="0"/>
          </a:p>
        </p:txBody>
      </p:sp>
      <p:pic>
        <p:nvPicPr>
          <p:cNvPr id="4" name="Content Placeholder 3" descr="z scores.jpg"/>
          <p:cNvPicPr>
            <a:picLocks noGrp="1" noChangeAspect="1"/>
          </p:cNvPicPr>
          <p:nvPr>
            <p:ph idx="1"/>
          </p:nvPr>
        </p:nvPicPr>
        <p:blipFill>
          <a:blip r:embed="rId2" cstate="print"/>
          <a:stretch>
            <a:fillRect/>
          </a:stretch>
        </p:blipFill>
        <p:spPr>
          <a:xfrm>
            <a:off x="914400" y="1752600"/>
            <a:ext cx="7369628" cy="4343400"/>
          </a:xfrm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>
                <a:latin typeface="Garamond" pitchFamily="18" charset="0"/>
              </a:rPr>
              <a:t>The null hypothesis</a:t>
            </a:r>
            <a:endParaRPr lang="en-US" dirty="0">
              <a:latin typeface="Garamond" pitchFamily="18" charset="0"/>
            </a:endParaRP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>
            <a:normAutofit fontScale="92500" lnSpcReduction="10000"/>
          </a:bodyPr>
          <a:lstStyle/>
          <a:p>
            <a:r>
              <a:rPr lang="en-US" dirty="0" smtClean="0">
                <a:latin typeface="Garamond" pitchFamily="18" charset="0"/>
              </a:rPr>
              <a:t>Example: A study compares the results of a new reading program for middle school students.  In this study, 36 students received the experimental reading program</a:t>
            </a:r>
          </a:p>
          <a:p>
            <a:r>
              <a:rPr lang="en-US" dirty="0" smtClean="0">
                <a:latin typeface="Garamond" pitchFamily="18" charset="0"/>
              </a:rPr>
              <a:t>Each student’s reading score was measured before and after the program.  The variable of interest was score change</a:t>
            </a:r>
          </a:p>
          <a:p>
            <a:r>
              <a:rPr lang="en-US" dirty="0" smtClean="0">
                <a:latin typeface="Garamond" pitchFamily="18" charset="0"/>
              </a:rPr>
              <a:t>Score change was positive if a student’s score improved and negative if the score got worse</a:t>
            </a:r>
          </a:p>
          <a:p>
            <a:r>
              <a:rPr lang="en-US" dirty="0" smtClean="0">
                <a:latin typeface="Garamond" pitchFamily="18" charset="0"/>
              </a:rPr>
              <a:t>What is our null hypothesis?</a:t>
            </a:r>
            <a:endParaRPr lang="en-US" dirty="0">
              <a:latin typeface="Garamond" pitchFamily="18" charset="0"/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>
                      <p:stCondLst>
                        <p:cond delay="indefinite"/>
                      </p:stCondLst>
                      <p:childTnLst>
                        <p:par>
                          <p:cTn id="12" fill="hold">
                            <p:stCondLst>
                              <p:cond delay="0"/>
                            </p:stCondLst>
                            <p:childTnLst>
                              <p:par>
                                <p:cTn id="13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" fill="hold">
                      <p:stCondLst>
                        <p:cond delay="indefinite"/>
                      </p:stCondLst>
                      <p:childTnLst>
                        <p:par>
                          <p:cTn id="16" fill="hold">
                            <p:stCondLst>
                              <p:cond delay="0"/>
                            </p:stCondLst>
                            <p:childTnLst>
                              <p:par>
                                <p:cTn id="17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Hypothesis testing vocabulary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>
            <a:normAutofit fontScale="85000" lnSpcReduction="20000"/>
          </a:bodyPr>
          <a:lstStyle/>
          <a:p>
            <a:pPr>
              <a:buNone/>
            </a:pPr>
            <a:r>
              <a:rPr lang="en-US" b="1" dirty="0" smtClean="0"/>
              <a:t>Null Hypothesis: </a:t>
            </a:r>
            <a:r>
              <a:rPr lang="en-US" dirty="0" smtClean="0"/>
              <a:t>A hypothesis to be tested. </a:t>
            </a:r>
          </a:p>
          <a:p>
            <a:r>
              <a:rPr lang="en-US" dirty="0" smtClean="0"/>
              <a:t>Use the symbol H</a:t>
            </a:r>
            <a:r>
              <a:rPr lang="en-US" baseline="-25000" dirty="0" smtClean="0"/>
              <a:t>0</a:t>
            </a:r>
            <a:r>
              <a:rPr lang="en-US" dirty="0" smtClean="0"/>
              <a:t> (e.g. H</a:t>
            </a:r>
            <a:r>
              <a:rPr lang="en-US" baseline="-25000" dirty="0" smtClean="0"/>
              <a:t>0</a:t>
            </a:r>
            <a:r>
              <a:rPr lang="en-US" dirty="0" smtClean="0"/>
              <a:t> : </a:t>
            </a:r>
            <a:r>
              <a:rPr lang="el-GR" dirty="0" smtClean="0"/>
              <a:t>μ=0)</a:t>
            </a:r>
          </a:p>
          <a:p>
            <a:pPr>
              <a:buNone/>
            </a:pPr>
            <a:endParaRPr lang="en-US" b="1" dirty="0" smtClean="0"/>
          </a:p>
          <a:p>
            <a:pPr>
              <a:buNone/>
            </a:pPr>
            <a:r>
              <a:rPr lang="en-US" b="1" dirty="0" smtClean="0"/>
              <a:t>Alternative Hypothesis: </a:t>
            </a:r>
            <a:r>
              <a:rPr lang="en-US" dirty="0" smtClean="0"/>
              <a:t>A hypothesis that represents the opposite of the null hypothesis</a:t>
            </a:r>
          </a:p>
          <a:p>
            <a:r>
              <a:rPr lang="en-US" dirty="0" smtClean="0"/>
              <a:t>One or the other must be true, there can be no third option </a:t>
            </a:r>
          </a:p>
          <a:p>
            <a:r>
              <a:rPr lang="en-US" dirty="0" smtClean="0"/>
              <a:t>Use the symbol H</a:t>
            </a:r>
            <a:r>
              <a:rPr lang="en-US" baseline="-25000" dirty="0" smtClean="0"/>
              <a:t>A</a:t>
            </a:r>
            <a:r>
              <a:rPr lang="en-US" dirty="0" smtClean="0"/>
              <a:t> or H</a:t>
            </a:r>
            <a:r>
              <a:rPr lang="en-US" baseline="-25000" dirty="0" smtClean="0"/>
              <a:t>1</a:t>
            </a:r>
            <a:r>
              <a:rPr lang="en-US" dirty="0" smtClean="0"/>
              <a:t> (e.g. H</a:t>
            </a:r>
            <a:r>
              <a:rPr lang="en-US" baseline="-25000" dirty="0" smtClean="0"/>
              <a:t>A </a:t>
            </a:r>
            <a:r>
              <a:rPr lang="en-US" dirty="0" smtClean="0"/>
              <a:t>: </a:t>
            </a:r>
            <a:r>
              <a:rPr lang="el-GR" dirty="0" smtClean="0"/>
              <a:t>μ≠0)</a:t>
            </a:r>
            <a:endParaRPr lang="en-US" dirty="0" smtClean="0"/>
          </a:p>
          <a:p>
            <a:pPr>
              <a:buNone/>
            </a:pPr>
            <a:endParaRPr lang="en-US" b="1" dirty="0" smtClean="0"/>
          </a:p>
          <a:p>
            <a:pPr>
              <a:buNone/>
            </a:pPr>
            <a:r>
              <a:rPr lang="en-US" b="1" dirty="0" smtClean="0"/>
              <a:t>Hypothesis Test: </a:t>
            </a:r>
            <a:r>
              <a:rPr lang="en-US" dirty="0" smtClean="0"/>
              <a:t>The test of whether the null hypothesis (H</a:t>
            </a:r>
            <a:r>
              <a:rPr lang="en-US" baseline="-25000" dirty="0" smtClean="0"/>
              <a:t>0</a:t>
            </a:r>
            <a:r>
              <a:rPr lang="en-US" dirty="0" smtClean="0"/>
              <a:t>) </a:t>
            </a:r>
            <a:r>
              <a:rPr lang="en-US" i="1" dirty="0" smtClean="0"/>
              <a:t>should be rejected in favor </a:t>
            </a:r>
            <a:r>
              <a:rPr lang="en-US" dirty="0" smtClean="0"/>
              <a:t>of the alternative hypothesis.</a:t>
            </a:r>
          </a:p>
          <a:p>
            <a:endParaRPr lang="en-US" dirty="0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Questions so far?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endParaRPr lang="en-US" dirty="0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Review of Everything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>
            <a:normAutofit/>
          </a:bodyPr>
          <a:lstStyle/>
          <a:p>
            <a:r>
              <a:rPr lang="en-US" dirty="0" smtClean="0"/>
              <a:t>Measures of central tendency</a:t>
            </a:r>
          </a:p>
          <a:p>
            <a:endParaRPr lang="en-US" dirty="0" smtClean="0"/>
          </a:p>
          <a:p>
            <a:pPr lvl="1"/>
            <a:r>
              <a:rPr lang="en-US" dirty="0" smtClean="0"/>
              <a:t>Mean: </a:t>
            </a:r>
          </a:p>
          <a:p>
            <a:pPr lvl="1"/>
            <a:endParaRPr lang="en-US" dirty="0" smtClean="0"/>
          </a:p>
          <a:p>
            <a:pPr lvl="1"/>
            <a:r>
              <a:rPr lang="en-US" dirty="0" smtClean="0"/>
              <a:t>Median:  value greater than 50% of all other observations</a:t>
            </a:r>
          </a:p>
          <a:p>
            <a:pPr lvl="1"/>
            <a:endParaRPr lang="en-US" dirty="0" smtClean="0"/>
          </a:p>
          <a:p>
            <a:pPr lvl="1"/>
            <a:r>
              <a:rPr lang="en-US" dirty="0" smtClean="0"/>
              <a:t>Mode:  most common value</a:t>
            </a:r>
            <a:endParaRPr lang="en-US" dirty="0"/>
          </a:p>
        </p:txBody>
      </p:sp>
      <p:graphicFrame>
        <p:nvGraphicFramePr>
          <p:cNvPr id="32770" name="Object 2"/>
          <p:cNvGraphicFramePr>
            <a:graphicFrameLocks noChangeAspect="1"/>
          </p:cNvGraphicFramePr>
          <p:nvPr/>
        </p:nvGraphicFramePr>
        <p:xfrm>
          <a:off x="-838200" y="2590800"/>
          <a:ext cx="7942263" cy="762000"/>
        </p:xfrm>
        <a:graphic>
          <a:graphicData uri="http://schemas.openxmlformats.org/presentationml/2006/ole">
            <p:oleObj spid="_x0000_s32770" name="Document" r:id="rId3" imgW="5940848" imgH="569615" progId="Word.Document.12">
              <p:embed/>
            </p:oleObj>
          </a:graphicData>
        </a:graphic>
      </p:graphicFrame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Review of Everything</a:t>
            </a:r>
            <a:endParaRPr lang="en-US" dirty="0"/>
          </a:p>
        </p:txBody>
      </p:sp>
      <p:sp>
        <p:nvSpPr>
          <p:cNvPr id="5" name="Content Placeholder 4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n-US" dirty="0" smtClean="0"/>
              <a:t>Measures of Spread</a:t>
            </a:r>
          </a:p>
          <a:p>
            <a:pPr lvl="1"/>
            <a:r>
              <a:rPr lang="en-US" dirty="0" smtClean="0"/>
              <a:t>Population variance, </a:t>
            </a:r>
            <a:r>
              <a:rPr lang="el-GR" dirty="0" smtClean="0">
                <a:latin typeface="Cambria Math"/>
                <a:ea typeface="Cambria Math"/>
              </a:rPr>
              <a:t>σ</a:t>
            </a:r>
            <a:r>
              <a:rPr lang="en-US" baseline="30000" dirty="0" smtClean="0">
                <a:latin typeface="Cambria Math"/>
                <a:ea typeface="Cambria Math"/>
              </a:rPr>
              <a:t>2</a:t>
            </a:r>
            <a:r>
              <a:rPr lang="en-US" dirty="0" smtClean="0"/>
              <a:t>:</a:t>
            </a:r>
          </a:p>
          <a:p>
            <a:pPr lvl="1"/>
            <a:endParaRPr lang="en-US" dirty="0" smtClean="0"/>
          </a:p>
          <a:p>
            <a:pPr lvl="1"/>
            <a:r>
              <a:rPr lang="en-US" dirty="0" smtClean="0"/>
              <a:t>(Unbiased) sample variance, s</a:t>
            </a:r>
            <a:r>
              <a:rPr lang="en-US" baseline="30000" dirty="0" smtClean="0"/>
              <a:t>2</a:t>
            </a:r>
            <a:r>
              <a:rPr lang="en-US" dirty="0" smtClean="0"/>
              <a:t>:</a:t>
            </a:r>
          </a:p>
          <a:p>
            <a:pPr lvl="1"/>
            <a:endParaRPr lang="en-US" dirty="0" smtClean="0"/>
          </a:p>
          <a:p>
            <a:pPr lvl="1"/>
            <a:r>
              <a:rPr lang="en-US" dirty="0" smtClean="0"/>
              <a:t>Population standard error, </a:t>
            </a:r>
            <a:r>
              <a:rPr lang="el-GR" dirty="0" smtClean="0">
                <a:latin typeface="Cambria Math"/>
                <a:ea typeface="Cambria Math"/>
              </a:rPr>
              <a:t>σ</a:t>
            </a:r>
            <a:r>
              <a:rPr lang="en-US" dirty="0" smtClean="0">
                <a:latin typeface="Cambria Math"/>
                <a:ea typeface="Cambria Math"/>
              </a:rPr>
              <a:t>:</a:t>
            </a:r>
          </a:p>
          <a:p>
            <a:pPr lvl="1"/>
            <a:endParaRPr lang="en-US" dirty="0" smtClean="0">
              <a:latin typeface="Cambria Math"/>
              <a:ea typeface="Cambria Math"/>
            </a:endParaRPr>
          </a:p>
          <a:p>
            <a:pPr lvl="1"/>
            <a:r>
              <a:rPr lang="en-US" dirty="0" smtClean="0">
                <a:ea typeface="Cambria Math"/>
              </a:rPr>
              <a:t>(Unbiased) sample standard error, s:</a:t>
            </a:r>
            <a:endParaRPr lang="en-US" dirty="0"/>
          </a:p>
        </p:txBody>
      </p:sp>
      <p:graphicFrame>
        <p:nvGraphicFramePr>
          <p:cNvPr id="31746" name="Object 2"/>
          <p:cNvGraphicFramePr>
            <a:graphicFrameLocks noChangeAspect="1"/>
          </p:cNvGraphicFramePr>
          <p:nvPr/>
        </p:nvGraphicFramePr>
        <p:xfrm>
          <a:off x="4572000" y="5130800"/>
          <a:ext cx="5178425" cy="901700"/>
        </p:xfrm>
        <a:graphic>
          <a:graphicData uri="http://schemas.openxmlformats.org/presentationml/2006/ole">
            <p:oleObj spid="_x0000_s57346" name="Document" r:id="rId3" imgW="5932756" imgH="1041671" progId="Word.Document.12">
              <p:embed/>
            </p:oleObj>
          </a:graphicData>
        </a:graphic>
      </p:graphicFrame>
      <p:graphicFrame>
        <p:nvGraphicFramePr>
          <p:cNvPr id="31747" name="Object 3"/>
          <p:cNvGraphicFramePr>
            <a:graphicFrameLocks noChangeAspect="1"/>
          </p:cNvGraphicFramePr>
          <p:nvPr/>
        </p:nvGraphicFramePr>
        <p:xfrm>
          <a:off x="3505201" y="3142305"/>
          <a:ext cx="5791200" cy="702620"/>
        </p:xfrm>
        <a:graphic>
          <a:graphicData uri="http://schemas.openxmlformats.org/presentationml/2006/ole">
            <p:oleObj spid="_x0000_s57347" name="Document" r:id="rId4" imgW="5940848" imgH="720311" progId="Word.Document.12">
              <p:embed/>
            </p:oleObj>
          </a:graphicData>
        </a:graphic>
      </p:graphicFrame>
      <p:graphicFrame>
        <p:nvGraphicFramePr>
          <p:cNvPr id="31748" name="Object 4"/>
          <p:cNvGraphicFramePr>
            <a:graphicFrameLocks noChangeAspect="1"/>
          </p:cNvGraphicFramePr>
          <p:nvPr/>
        </p:nvGraphicFramePr>
        <p:xfrm>
          <a:off x="3048000" y="2133600"/>
          <a:ext cx="5105400" cy="795417"/>
        </p:xfrm>
        <a:graphic>
          <a:graphicData uri="http://schemas.openxmlformats.org/presentationml/2006/ole">
            <p:oleObj spid="_x0000_s57348" name="Document" r:id="rId5" imgW="5940848" imgH="925805" progId="Word.Document.12">
              <p:embed/>
            </p:oleObj>
          </a:graphicData>
        </a:graphic>
      </p:graphicFrame>
      <p:graphicFrame>
        <p:nvGraphicFramePr>
          <p:cNvPr id="31749" name="Object 5"/>
          <p:cNvGraphicFramePr>
            <a:graphicFrameLocks noChangeAspect="1"/>
          </p:cNvGraphicFramePr>
          <p:nvPr/>
        </p:nvGraphicFramePr>
        <p:xfrm>
          <a:off x="3883025" y="4037013"/>
          <a:ext cx="4370388" cy="903287"/>
        </p:xfrm>
        <a:graphic>
          <a:graphicData uri="http://schemas.openxmlformats.org/presentationml/2006/ole">
            <p:oleObj spid="_x0000_s57349" name="Document" r:id="rId6" imgW="5932756" imgH="1230705" progId="Word.Document.12">
              <p:embed/>
            </p:oleObj>
          </a:graphicData>
        </a:graphic>
      </p:graphicFrame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Review of Everything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>
            <a:normAutofit/>
          </a:bodyPr>
          <a:lstStyle/>
          <a:p>
            <a:r>
              <a:rPr lang="en-US" dirty="0" smtClean="0"/>
              <a:t>Z – scores</a:t>
            </a:r>
          </a:p>
          <a:p>
            <a:pPr lvl="1"/>
            <a:r>
              <a:rPr lang="en-US" dirty="0" smtClean="0"/>
              <a:t>Data transformation to give data a mean on 0 and a standard deviation of 1</a:t>
            </a:r>
          </a:p>
          <a:p>
            <a:pPr>
              <a:buNone/>
            </a:pPr>
            <a:endParaRPr lang="en-US" dirty="0" smtClean="0"/>
          </a:p>
          <a:p>
            <a:endParaRPr lang="en-US" dirty="0" smtClean="0"/>
          </a:p>
          <a:p>
            <a:endParaRPr lang="en-US" dirty="0"/>
          </a:p>
        </p:txBody>
      </p:sp>
      <p:graphicFrame>
        <p:nvGraphicFramePr>
          <p:cNvPr id="24579" name="Object 3"/>
          <p:cNvGraphicFramePr>
            <a:graphicFrameLocks noChangeAspect="1"/>
          </p:cNvGraphicFramePr>
          <p:nvPr/>
        </p:nvGraphicFramePr>
        <p:xfrm>
          <a:off x="1377950" y="3503613"/>
          <a:ext cx="5926138" cy="842962"/>
        </p:xfrm>
        <a:graphic>
          <a:graphicData uri="http://schemas.openxmlformats.org/presentationml/2006/ole">
            <p:oleObj spid="_x0000_s24579" name="Document" r:id="rId3" imgW="5932756" imgH="847955" progId="Word.Document.12">
              <p:embed/>
            </p:oleObj>
          </a:graphicData>
        </a:graphic>
      </p:graphicFrame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2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Review of Everything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>
            <a:normAutofit fontScale="85000" lnSpcReduction="20000"/>
          </a:bodyPr>
          <a:lstStyle/>
          <a:p>
            <a:r>
              <a:rPr lang="en-US" dirty="0" smtClean="0"/>
              <a:t>Correlation</a:t>
            </a:r>
          </a:p>
          <a:p>
            <a:pPr lvl="1"/>
            <a:r>
              <a:rPr lang="en-US" dirty="0" smtClean="0"/>
              <a:t>Pearson r correlation coefficient</a:t>
            </a:r>
          </a:p>
          <a:p>
            <a:pPr lvl="2">
              <a:lnSpc>
                <a:spcPct val="150000"/>
              </a:lnSpc>
            </a:pPr>
            <a:r>
              <a:rPr lang="en-US" dirty="0" smtClean="0"/>
              <a:t>Z-score difference formula</a:t>
            </a:r>
          </a:p>
          <a:p>
            <a:pPr>
              <a:lnSpc>
                <a:spcPct val="150000"/>
              </a:lnSpc>
            </a:pPr>
            <a:endParaRPr lang="en-US" dirty="0" smtClean="0"/>
          </a:p>
          <a:p>
            <a:pPr lvl="2">
              <a:lnSpc>
                <a:spcPct val="150000"/>
              </a:lnSpc>
            </a:pPr>
            <a:endParaRPr lang="en-US" dirty="0" smtClean="0"/>
          </a:p>
          <a:p>
            <a:pPr lvl="2">
              <a:lnSpc>
                <a:spcPct val="150000"/>
              </a:lnSpc>
            </a:pPr>
            <a:r>
              <a:rPr lang="en-US" dirty="0" smtClean="0"/>
              <a:t>Z-score product formula</a:t>
            </a:r>
          </a:p>
          <a:p>
            <a:pPr>
              <a:lnSpc>
                <a:spcPct val="150000"/>
              </a:lnSpc>
            </a:pPr>
            <a:endParaRPr lang="en-US" dirty="0" smtClean="0"/>
          </a:p>
          <a:p>
            <a:pPr lvl="2">
              <a:lnSpc>
                <a:spcPct val="150000"/>
              </a:lnSpc>
            </a:pPr>
            <a:endParaRPr lang="en-US" dirty="0" smtClean="0"/>
          </a:p>
          <a:p>
            <a:pPr lvl="2">
              <a:lnSpc>
                <a:spcPct val="150000"/>
              </a:lnSpc>
            </a:pPr>
            <a:r>
              <a:rPr lang="en-US" dirty="0" smtClean="0"/>
              <a:t>Raw score formula</a:t>
            </a:r>
          </a:p>
          <a:p>
            <a:pPr>
              <a:buNone/>
            </a:pPr>
            <a:endParaRPr lang="en-US" dirty="0" smtClean="0"/>
          </a:p>
          <a:p>
            <a:endParaRPr lang="en-US" dirty="0" smtClean="0"/>
          </a:p>
          <a:p>
            <a:endParaRPr lang="en-US" dirty="0"/>
          </a:p>
        </p:txBody>
      </p:sp>
      <p:graphicFrame>
        <p:nvGraphicFramePr>
          <p:cNvPr id="35844" name="Object 4"/>
          <p:cNvGraphicFramePr>
            <a:graphicFrameLocks noChangeAspect="1"/>
          </p:cNvGraphicFramePr>
          <p:nvPr/>
        </p:nvGraphicFramePr>
        <p:xfrm>
          <a:off x="1447800" y="2971800"/>
          <a:ext cx="5940425" cy="588962"/>
        </p:xfrm>
        <a:graphic>
          <a:graphicData uri="http://schemas.openxmlformats.org/presentationml/2006/ole">
            <p:oleObj spid="_x0000_s35844" name="Document" r:id="rId3" imgW="5940848" imgH="588723" progId="Word.Document.12">
              <p:embed/>
            </p:oleObj>
          </a:graphicData>
        </a:graphic>
      </p:graphicFrame>
      <p:graphicFrame>
        <p:nvGraphicFramePr>
          <p:cNvPr id="35845" name="Object 5"/>
          <p:cNvGraphicFramePr>
            <a:graphicFrameLocks noChangeAspect="1"/>
          </p:cNvGraphicFramePr>
          <p:nvPr/>
        </p:nvGraphicFramePr>
        <p:xfrm>
          <a:off x="990600" y="4343400"/>
          <a:ext cx="7148360" cy="685800"/>
        </p:xfrm>
        <a:graphic>
          <a:graphicData uri="http://schemas.openxmlformats.org/presentationml/2006/ole">
            <p:oleObj spid="_x0000_s35845" name="Document" r:id="rId4" imgW="5932756" imgH="569984" progId="Word.Document.12">
              <p:embed/>
            </p:oleObj>
          </a:graphicData>
        </a:graphic>
      </p:graphicFrame>
      <p:graphicFrame>
        <p:nvGraphicFramePr>
          <p:cNvPr id="35847" name="Object 7"/>
          <p:cNvGraphicFramePr>
            <a:graphicFrameLocks noChangeAspect="1"/>
          </p:cNvGraphicFramePr>
          <p:nvPr/>
        </p:nvGraphicFramePr>
        <p:xfrm>
          <a:off x="1524000" y="5791200"/>
          <a:ext cx="5926138" cy="628650"/>
        </p:xfrm>
        <a:graphic>
          <a:graphicData uri="http://schemas.openxmlformats.org/presentationml/2006/ole">
            <p:oleObj spid="_x0000_s35847" name="Document" r:id="rId5" imgW="5932756" imgH="636597" progId="Word.Document.12">
              <p:embed/>
            </p:oleObj>
          </a:graphicData>
        </a:graphic>
      </p:graphicFrame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2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Review of Everything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>
            <a:normAutofit/>
          </a:bodyPr>
          <a:lstStyle/>
          <a:p>
            <a:r>
              <a:rPr lang="en-US" dirty="0" smtClean="0"/>
              <a:t>Correlation</a:t>
            </a:r>
          </a:p>
          <a:p>
            <a:pPr lvl="1"/>
            <a:r>
              <a:rPr lang="en-US" dirty="0" smtClean="0"/>
              <a:t>Spearman rank-order correlation coefficient</a:t>
            </a:r>
          </a:p>
          <a:p>
            <a:endParaRPr lang="en-US" dirty="0"/>
          </a:p>
        </p:txBody>
      </p:sp>
      <p:graphicFrame>
        <p:nvGraphicFramePr>
          <p:cNvPr id="36867" name="Object 3"/>
          <p:cNvGraphicFramePr>
            <a:graphicFrameLocks noChangeAspect="1"/>
          </p:cNvGraphicFramePr>
          <p:nvPr/>
        </p:nvGraphicFramePr>
        <p:xfrm>
          <a:off x="1600200" y="2971800"/>
          <a:ext cx="5027612" cy="839726"/>
        </p:xfrm>
        <a:graphic>
          <a:graphicData uri="http://schemas.openxmlformats.org/presentationml/2006/ole">
            <p:oleObj spid="_x0000_s36867" name="Document" r:id="rId3" imgW="5940848" imgH="992501" progId="Word.Document.12">
              <p:embed/>
            </p:oleObj>
          </a:graphicData>
        </a:graphic>
      </p:graphicFrame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2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Review of Everything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>
            <a:normAutofit/>
          </a:bodyPr>
          <a:lstStyle/>
          <a:p>
            <a:r>
              <a:rPr lang="en-US" dirty="0" smtClean="0"/>
              <a:t>Regression</a:t>
            </a:r>
          </a:p>
          <a:p>
            <a:pPr lvl="1"/>
            <a:r>
              <a:rPr lang="en-US" dirty="0" smtClean="0"/>
              <a:t>Predict Y from X: </a:t>
            </a:r>
          </a:p>
          <a:p>
            <a:pPr lvl="1"/>
            <a:endParaRPr lang="en-US" dirty="0" smtClean="0"/>
          </a:p>
          <a:p>
            <a:pPr lvl="1"/>
            <a:r>
              <a:rPr lang="en-US" dirty="0" smtClean="0"/>
              <a:t> </a:t>
            </a:r>
          </a:p>
          <a:p>
            <a:pPr lvl="1"/>
            <a:endParaRPr lang="en-US" dirty="0" smtClean="0"/>
          </a:p>
          <a:p>
            <a:pPr lvl="1"/>
            <a:r>
              <a:rPr lang="en-US" dirty="0" smtClean="0"/>
              <a:t> </a:t>
            </a:r>
          </a:p>
          <a:p>
            <a:pPr lvl="1"/>
            <a:endParaRPr lang="en-US" dirty="0" smtClean="0"/>
          </a:p>
          <a:p>
            <a:pPr lvl="1"/>
            <a:r>
              <a:rPr lang="en-US" dirty="0" smtClean="0"/>
              <a:t>Error (or residual):  </a:t>
            </a:r>
          </a:p>
          <a:p>
            <a:endParaRPr lang="en-US" dirty="0"/>
          </a:p>
        </p:txBody>
      </p:sp>
      <p:graphicFrame>
        <p:nvGraphicFramePr>
          <p:cNvPr id="37891" name="Object 3"/>
          <p:cNvGraphicFramePr>
            <a:graphicFrameLocks noChangeAspect="1"/>
          </p:cNvGraphicFramePr>
          <p:nvPr/>
        </p:nvGraphicFramePr>
        <p:xfrm>
          <a:off x="2057400" y="2255837"/>
          <a:ext cx="5940425" cy="411163"/>
        </p:xfrm>
        <a:graphic>
          <a:graphicData uri="http://schemas.openxmlformats.org/presentationml/2006/ole">
            <p:oleObj spid="_x0000_s37891" name="Document" r:id="rId4" imgW="5940848" imgH="411349" progId="Word.Document.12">
              <p:embed/>
            </p:oleObj>
          </a:graphicData>
        </a:graphic>
      </p:graphicFrame>
      <p:sp>
        <p:nvSpPr>
          <p:cNvPr id="37893" name="Rectangle 5"/>
          <p:cNvSpPr>
            <a:spLocks noChangeArrowheads="1"/>
          </p:cNvSpPr>
          <p:nvPr/>
        </p:nvSpPr>
        <p:spPr bwMode="auto">
          <a:xfrm>
            <a:off x="0" y="0"/>
            <a:ext cx="9144000" cy="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none" lIns="91440" tIns="45720" rIns="91440" bIns="45720" numCol="1" anchor="ctr" anchorCtr="0" compatLnSpc="1">
            <a:prstTxWarp prst="textNoShape">
              <a:avLst/>
            </a:prstTxWarp>
            <a:spAutoFit/>
          </a:bodyPr>
          <a:lstStyle/>
          <a:p>
            <a:endParaRPr lang="en-US"/>
          </a:p>
        </p:txBody>
      </p:sp>
      <p:graphicFrame>
        <p:nvGraphicFramePr>
          <p:cNvPr id="37894" name="Object 6"/>
          <p:cNvGraphicFramePr>
            <a:graphicFrameLocks noChangeAspect="1"/>
          </p:cNvGraphicFramePr>
          <p:nvPr/>
        </p:nvGraphicFramePr>
        <p:xfrm>
          <a:off x="-838200" y="3124200"/>
          <a:ext cx="5940425" cy="738187"/>
        </p:xfrm>
        <a:graphic>
          <a:graphicData uri="http://schemas.openxmlformats.org/presentationml/2006/ole">
            <p:oleObj spid="_x0000_s37894" name="Document" r:id="rId5" imgW="5940848" imgH="738337" progId="Word.Document.12">
              <p:embed/>
            </p:oleObj>
          </a:graphicData>
        </a:graphic>
      </p:graphicFrame>
      <p:graphicFrame>
        <p:nvGraphicFramePr>
          <p:cNvPr id="37896" name="Object 8"/>
          <p:cNvGraphicFramePr>
            <a:graphicFrameLocks noChangeAspect="1"/>
          </p:cNvGraphicFramePr>
          <p:nvPr/>
        </p:nvGraphicFramePr>
        <p:xfrm>
          <a:off x="-609600" y="4267200"/>
          <a:ext cx="5940425" cy="419100"/>
        </p:xfrm>
        <a:graphic>
          <a:graphicData uri="http://schemas.openxmlformats.org/presentationml/2006/ole">
            <p:oleObj spid="_x0000_s37896" name="Document" r:id="rId6" imgW="5940848" imgH="418559" progId="Word.Document.12">
              <p:embed/>
            </p:oleObj>
          </a:graphicData>
        </a:graphic>
      </p:graphicFrame>
      <p:graphicFrame>
        <p:nvGraphicFramePr>
          <p:cNvPr id="37897" name="Object 9"/>
          <p:cNvGraphicFramePr>
            <a:graphicFrameLocks noChangeAspect="1"/>
          </p:cNvGraphicFramePr>
          <p:nvPr/>
        </p:nvGraphicFramePr>
        <p:xfrm>
          <a:off x="1524000" y="5334000"/>
          <a:ext cx="5940425" cy="411163"/>
        </p:xfrm>
        <a:graphic>
          <a:graphicData uri="http://schemas.openxmlformats.org/presentationml/2006/ole">
            <p:oleObj spid="_x0000_s37897" name="Document" r:id="rId7" imgW="5940848" imgH="411349" progId="Word.Document.12">
              <p:embed/>
            </p:oleObj>
          </a:graphicData>
        </a:graphic>
      </p:graphicFrame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2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Review of Everything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>
            <a:normAutofit/>
          </a:bodyPr>
          <a:lstStyle/>
          <a:p>
            <a:r>
              <a:rPr lang="en-US" dirty="0" smtClean="0"/>
              <a:t>Regression</a:t>
            </a:r>
          </a:p>
          <a:p>
            <a:pPr lvl="1"/>
            <a:endParaRPr lang="en-US" dirty="0" smtClean="0"/>
          </a:p>
          <a:p>
            <a:pPr lvl="1"/>
            <a:r>
              <a:rPr lang="en-US" dirty="0" smtClean="0"/>
              <a:t>Standard error:</a:t>
            </a:r>
          </a:p>
          <a:p>
            <a:pPr lvl="1"/>
            <a:endParaRPr lang="en-US" dirty="0" smtClean="0"/>
          </a:p>
          <a:p>
            <a:pPr lvl="1"/>
            <a:r>
              <a:rPr lang="en-US" dirty="0" smtClean="0"/>
              <a:t>R-squared:</a:t>
            </a:r>
          </a:p>
          <a:p>
            <a:pPr lvl="1">
              <a:buNone/>
            </a:pPr>
            <a:endParaRPr lang="en-US" dirty="0" smtClean="0"/>
          </a:p>
          <a:p>
            <a:pPr lvl="1">
              <a:buNone/>
            </a:pPr>
            <a:r>
              <a:rPr lang="en-US" dirty="0" smtClean="0"/>
              <a:t>	</a:t>
            </a:r>
            <a:r>
              <a:rPr lang="en-US" sz="2400" dirty="0" smtClean="0"/>
              <a:t>R</a:t>
            </a:r>
            <a:r>
              <a:rPr lang="en-US" sz="2400" baseline="30000" dirty="0" smtClean="0"/>
              <a:t>2</a:t>
            </a:r>
            <a:r>
              <a:rPr lang="en-US" sz="2400" dirty="0" smtClean="0"/>
              <a:t> gives us the percent of variance in Y explained by X. This is sometimes called percent of shared variance.</a:t>
            </a:r>
            <a:endParaRPr lang="en-US" dirty="0" smtClean="0"/>
          </a:p>
        </p:txBody>
      </p:sp>
      <p:graphicFrame>
        <p:nvGraphicFramePr>
          <p:cNvPr id="38914" name="Object 2"/>
          <p:cNvGraphicFramePr>
            <a:graphicFrameLocks noChangeAspect="1"/>
          </p:cNvGraphicFramePr>
          <p:nvPr/>
        </p:nvGraphicFramePr>
        <p:xfrm>
          <a:off x="2209800" y="2340777"/>
          <a:ext cx="4876800" cy="1088223"/>
        </p:xfrm>
        <a:graphic>
          <a:graphicData uri="http://schemas.openxmlformats.org/presentationml/2006/ole">
            <p:oleObj spid="_x0000_s38914" name="Document" r:id="rId3" imgW="5940848" imgH="1325257" progId="Word.Document.12">
              <p:embed/>
            </p:oleObj>
          </a:graphicData>
        </a:graphic>
      </p:graphicFrame>
      <p:graphicFrame>
        <p:nvGraphicFramePr>
          <p:cNvPr id="38917" name="Object 5"/>
          <p:cNvGraphicFramePr>
            <a:graphicFrameLocks noChangeAspect="1"/>
          </p:cNvGraphicFramePr>
          <p:nvPr/>
        </p:nvGraphicFramePr>
        <p:xfrm>
          <a:off x="1601788" y="3536950"/>
          <a:ext cx="5940425" cy="882650"/>
        </p:xfrm>
        <a:graphic>
          <a:graphicData uri="http://schemas.openxmlformats.org/presentationml/2006/ole">
            <p:oleObj spid="_x0000_s38917" name="Document" r:id="rId4" imgW="5940848" imgH="882183" progId="Word.Document.12">
              <p:embed/>
            </p:oleObj>
          </a:graphicData>
        </a:graphic>
      </p:graphicFrame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2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Title 3"/>
          <p:cNvSpPr>
            <a:spLocks noGrp="1"/>
          </p:cNvSpPr>
          <p:nvPr>
            <p:ph type="ctrTitle"/>
          </p:nvPr>
        </p:nvSpPr>
        <p:spPr/>
        <p:txBody>
          <a:bodyPr/>
          <a:lstStyle/>
          <a:p>
            <a:r>
              <a:rPr lang="en-US" dirty="0" smtClean="0"/>
              <a:t>Questions?</a:t>
            </a:r>
            <a:endParaRPr lang="en-US" dirty="0"/>
          </a:p>
        </p:txBody>
      </p:sp>
      <p:sp>
        <p:nvSpPr>
          <p:cNvPr id="5" name="Subtitle 4"/>
          <p:cNvSpPr>
            <a:spLocks noGrp="1"/>
          </p:cNvSpPr>
          <p:nvPr>
            <p:ph type="subTitle" idx="1"/>
          </p:nvPr>
        </p:nvSpPr>
        <p:spPr/>
        <p:txBody>
          <a:bodyPr/>
          <a:lstStyle/>
          <a:p>
            <a:endParaRPr lang="en-US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theme/theme1.xml><?xml version="1.0" encoding="utf-8"?>
<a:theme xmlns:a="http://schemas.openxmlformats.org/drawingml/2006/main" name="Office Theme">
  <a:themeElements>
    <a:clrScheme name="200c">
      <a:dk1>
        <a:srgbClr val="FFFFFF"/>
      </a:dk1>
      <a:lt1>
        <a:srgbClr val="000000"/>
      </a:lt1>
      <a:dk2>
        <a:srgbClr val="FFFFFF"/>
      </a:dk2>
      <a:lt2>
        <a:srgbClr val="FFFFFF"/>
      </a:lt2>
      <a:accent1>
        <a:srgbClr val="953734"/>
      </a:accent1>
      <a:accent2>
        <a:srgbClr val="8DB3E2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200c">
      <a:majorFont>
        <a:latin typeface="Garamond"/>
        <a:ea typeface=""/>
        <a:cs typeface=""/>
      </a:majorFont>
      <a:minorFont>
        <a:latin typeface="Garamond"/>
        <a:ea typeface=""/>
        <a:cs typeface="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ppt/theme/theme2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otalTime>716</TotalTime>
  <Words>843</Words>
  <Application>Microsoft Office PowerPoint</Application>
  <PresentationFormat>On-screen Show (4:3)</PresentationFormat>
  <Paragraphs>146</Paragraphs>
  <Slides>25</Slides>
  <Notes>1</Notes>
  <HiddenSlides>0</HiddenSlides>
  <MMClips>0</MMClips>
  <ScaleCrop>false</ScaleCrop>
  <HeadingPairs>
    <vt:vector size="6" baseType="variant">
      <vt:variant>
        <vt:lpstr>Theme</vt:lpstr>
      </vt:variant>
      <vt:variant>
        <vt:i4>1</vt:i4>
      </vt:variant>
      <vt:variant>
        <vt:lpstr>Embedded OLE Servers</vt:lpstr>
      </vt:variant>
      <vt:variant>
        <vt:i4>1</vt:i4>
      </vt:variant>
      <vt:variant>
        <vt:lpstr>Slide Titles</vt:lpstr>
      </vt:variant>
      <vt:variant>
        <vt:i4>25</vt:i4>
      </vt:variant>
    </vt:vector>
  </HeadingPairs>
  <TitlesOfParts>
    <vt:vector size="27" baseType="lpstr">
      <vt:lpstr>Office Theme</vt:lpstr>
      <vt:lpstr>Document</vt:lpstr>
      <vt:lpstr>EDUC 200C Section 4 – Review</vt:lpstr>
      <vt:lpstr>Goals</vt:lpstr>
      <vt:lpstr>Regression</vt:lpstr>
      <vt:lpstr>Regression line notation and formulas</vt:lpstr>
      <vt:lpstr>How do we know if we’ve explained the data well?</vt:lpstr>
      <vt:lpstr>Extreme examples</vt:lpstr>
      <vt:lpstr>Standard Deviation is relative to the mean</vt:lpstr>
      <vt:lpstr>Standard Error is relative to the prediction</vt:lpstr>
      <vt:lpstr>Explained vs. Unexplained variance</vt:lpstr>
      <vt:lpstr>How much variance have we explained?</vt:lpstr>
      <vt:lpstr>Stata…</vt:lpstr>
      <vt:lpstr>Spearman Correlation</vt:lpstr>
      <vt:lpstr>Spearman vs. Pearson</vt:lpstr>
      <vt:lpstr>The Normal Curve</vt:lpstr>
      <vt:lpstr>The null hypothesis</vt:lpstr>
      <vt:lpstr>Hypothesis testing vocabulary</vt:lpstr>
      <vt:lpstr>Questions so far?</vt:lpstr>
      <vt:lpstr>Review of Everything</vt:lpstr>
      <vt:lpstr>Review of Everything</vt:lpstr>
      <vt:lpstr>Review of Everything</vt:lpstr>
      <vt:lpstr>Review of Everything</vt:lpstr>
      <vt:lpstr>Review of Everything</vt:lpstr>
      <vt:lpstr>Review of Everything</vt:lpstr>
      <vt:lpstr>Review of Everything</vt:lpstr>
      <vt:lpstr>Questions?</vt:lpstr>
    </vt:vector>
  </TitlesOfParts>
  <Company>Stanford Computing</Company>
  <LinksUpToDate>false</LinksUpToDate>
  <SharedDoc>false</SharedDoc>
  <HyperlinksChanged>false</HyperlinksChanged>
  <AppVersion>12.0000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EDUC 200C Section 2 – Describing Data</dc:title>
  <dc:creator>djklasik</dc:creator>
  <cp:lastModifiedBy>hakuta</cp:lastModifiedBy>
  <cp:revision>52</cp:revision>
  <dcterms:created xsi:type="dcterms:W3CDTF">2010-09-30T19:56:40Z</dcterms:created>
  <dcterms:modified xsi:type="dcterms:W3CDTF">2012-10-22T16:53:07Z</dcterms:modified>
</cp:coreProperties>
</file>